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38"/>
  </p:notesMasterIdLst>
  <p:handoutMasterIdLst>
    <p:handoutMasterId r:id="rId39"/>
  </p:handoutMasterIdLst>
  <p:sldIdLst>
    <p:sldId id="260" r:id="rId5"/>
    <p:sldId id="261" r:id="rId6"/>
    <p:sldId id="342" r:id="rId7"/>
    <p:sldId id="264" r:id="rId8"/>
    <p:sldId id="341" r:id="rId9"/>
    <p:sldId id="348" r:id="rId10"/>
    <p:sldId id="304" r:id="rId11"/>
    <p:sldId id="355" r:id="rId12"/>
    <p:sldId id="347" r:id="rId13"/>
    <p:sldId id="306" r:id="rId14"/>
    <p:sldId id="307" r:id="rId15"/>
    <p:sldId id="309" r:id="rId16"/>
    <p:sldId id="314" r:id="rId17"/>
    <p:sldId id="346" r:id="rId18"/>
    <p:sldId id="315" r:id="rId19"/>
    <p:sldId id="317" r:id="rId20"/>
    <p:sldId id="324" r:id="rId21"/>
    <p:sldId id="339" r:id="rId22"/>
    <p:sldId id="318" r:id="rId23"/>
    <p:sldId id="345" r:id="rId24"/>
    <p:sldId id="319" r:id="rId25"/>
    <p:sldId id="320" r:id="rId26"/>
    <p:sldId id="321" r:id="rId27"/>
    <p:sldId id="349" r:id="rId28"/>
    <p:sldId id="327" r:id="rId29"/>
    <p:sldId id="328" r:id="rId30"/>
    <p:sldId id="340" r:id="rId31"/>
    <p:sldId id="350" r:id="rId32"/>
    <p:sldId id="351" r:id="rId33"/>
    <p:sldId id="330" r:id="rId34"/>
    <p:sldId id="352" r:id="rId35"/>
    <p:sldId id="354" r:id="rId36"/>
    <p:sldId id="353" r:id="rId37"/>
  </p:sldIdLst>
  <p:sldSz cx="10160000" cy="5715000"/>
  <p:notesSz cx="7315200" cy="96012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9703CA-7DB2-4B63-B2DB-531A57203E0C}">
          <p14:sldIdLst>
            <p14:sldId id="260"/>
            <p14:sldId id="261"/>
            <p14:sldId id="342"/>
            <p14:sldId id="264"/>
            <p14:sldId id="341"/>
            <p14:sldId id="348"/>
            <p14:sldId id="304"/>
          </p14:sldIdLst>
        </p14:section>
        <p14:section name="Untitled Section" id="{970340A0-A480-4868-8B2D-DF49A02A539B}">
          <p14:sldIdLst>
            <p14:sldId id="355"/>
            <p14:sldId id="347"/>
            <p14:sldId id="306"/>
            <p14:sldId id="307"/>
            <p14:sldId id="309"/>
            <p14:sldId id="314"/>
            <p14:sldId id="346"/>
            <p14:sldId id="315"/>
            <p14:sldId id="317"/>
            <p14:sldId id="324"/>
            <p14:sldId id="339"/>
            <p14:sldId id="318"/>
            <p14:sldId id="345"/>
            <p14:sldId id="319"/>
            <p14:sldId id="320"/>
            <p14:sldId id="321"/>
            <p14:sldId id="349"/>
            <p14:sldId id="327"/>
            <p14:sldId id="328"/>
            <p14:sldId id="340"/>
            <p14:sldId id="350"/>
            <p14:sldId id="351"/>
            <p14:sldId id="330"/>
            <p14:sldId id="352"/>
            <p14:sldId id="354"/>
            <p14:sldId id="353"/>
          </p14:sldIdLst>
        </p14:section>
      </p14:sectionLst>
    </p:ext>
    <p:ext uri="{EFAFB233-063F-42B5-8137-9DF3F51BA10A}">
      <p15:sldGuideLst xmlns:p15="http://schemas.microsoft.com/office/powerpoint/2012/main">
        <p15:guide id="1" pos="365" userDrawn="1">
          <p15:clr>
            <a:srgbClr val="A4A3A4"/>
          </p15:clr>
        </p15:guide>
        <p15:guide id="2" orient="horz" pos="621" userDrawn="1">
          <p15:clr>
            <a:srgbClr val="A4A3A4"/>
          </p15:clr>
        </p15:guide>
        <p15:guide id="3" pos="3200" userDrawn="1">
          <p15:clr>
            <a:srgbClr val="A4A3A4"/>
          </p15:clr>
        </p15:guide>
        <p15:guide id="4" pos="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 id="2" name="Rawa Osman" initials="RO" lastIdx="1" clrIdx="1">
    <p:extLst>
      <p:ext uri="{19B8F6BF-5375-455C-9EA6-DF929625EA0E}">
        <p15:presenceInfo xmlns:p15="http://schemas.microsoft.com/office/powerpoint/2012/main" userId="S::ROsman@nps.org.au::c1909377-bfd1-4fad-9028-49a41751aa86" providerId="AD"/>
      </p:ext>
    </p:extLst>
  </p:cmAuthor>
  <p:cmAuthor id="3" name="Jane Allman" initials="JA" lastIdx="1" clrIdx="2">
    <p:extLst>
      <p:ext uri="{19B8F6BF-5375-455C-9EA6-DF929625EA0E}">
        <p15:presenceInfo xmlns:p15="http://schemas.microsoft.com/office/powerpoint/2012/main" userId="S::JAllman@nps.org.au::6173fe02-71c3-4817-93ec-0ef10aad17be" providerId="AD"/>
      </p:ext>
    </p:extLst>
  </p:cmAuthor>
  <p:cmAuthor id="4" name="Zain Elgebaly" initials="ZE" lastIdx="7" clrIdx="3">
    <p:extLst>
      <p:ext uri="{19B8F6BF-5375-455C-9EA6-DF929625EA0E}">
        <p15:presenceInfo xmlns:p15="http://schemas.microsoft.com/office/powerpoint/2012/main" userId="S::ZElgebaly@nps.org.au::4c269b2e-856c-43bc-afb4-bfdc2338fd2e" providerId="AD"/>
      </p:ext>
    </p:extLst>
  </p:cmAuthor>
  <p:cmAuthor id="5" name="Clare Weston" initials="CW" lastIdx="8" clrIdx="4">
    <p:extLst>
      <p:ext uri="{19B8F6BF-5375-455C-9EA6-DF929625EA0E}">
        <p15:presenceInfo xmlns:p15="http://schemas.microsoft.com/office/powerpoint/2012/main" userId="S::CWeston@nps.org.au::be3b1b1c-42de-4d84-95d2-91cff3ed37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7E8"/>
    <a:srgbClr val="E3EFD4"/>
    <a:srgbClr val="E0DCEB"/>
    <a:srgbClr val="FFECC0"/>
    <a:srgbClr val="401E6C"/>
    <a:srgbClr val="FFC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29" d="100"/>
          <a:sy n="129" d="100"/>
        </p:scale>
        <p:origin x="696" y="114"/>
      </p:cViewPr>
      <p:guideLst>
        <p:guide pos="365"/>
        <p:guide orient="horz" pos="621"/>
        <p:guide pos="3200"/>
        <p:guide pos="478"/>
      </p:guideLst>
    </p:cSldViewPr>
  </p:slideViewPr>
  <p:notesTextViewPr>
    <p:cViewPr>
      <p:scale>
        <a:sx n="1" d="1"/>
        <a:sy n="1" d="1"/>
      </p:scale>
      <p:origin x="0" y="-420"/>
    </p:cViewPr>
  </p:notesTextViewPr>
  <p:notesViewPr>
    <p:cSldViewPr snapToGrid="0">
      <p:cViewPr>
        <p:scale>
          <a:sx n="87" d="100"/>
          <a:sy n="87" d="100"/>
        </p:scale>
        <p:origin x="3720" y="-1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Allman" userId="6173fe02-71c3-4817-93ec-0ef10aad17be" providerId="ADAL" clId="{802114A5-A804-4FED-9E07-1FF1E0D9A4DB}"/>
    <pc:docChg chg="modSld">
      <pc:chgData name="Jane Allman" userId="6173fe02-71c3-4817-93ec-0ef10aad17be" providerId="ADAL" clId="{802114A5-A804-4FED-9E07-1FF1E0D9A4DB}" dt="2022-10-18T02:41:28.531" v="45" actId="20577"/>
      <pc:docMkLst>
        <pc:docMk/>
      </pc:docMkLst>
      <pc:sldChg chg="modNotes">
        <pc:chgData name="Jane Allman" userId="6173fe02-71c3-4817-93ec-0ef10aad17be" providerId="ADAL" clId="{802114A5-A804-4FED-9E07-1FF1E0D9A4DB}" dt="2022-10-18T02:38:45.357" v="0" actId="20577"/>
        <pc:sldMkLst>
          <pc:docMk/>
          <pc:sldMk cId="2089107329" sldId="260"/>
        </pc:sldMkLst>
      </pc:sldChg>
      <pc:sldChg chg="modNotes">
        <pc:chgData name="Jane Allman" userId="6173fe02-71c3-4817-93ec-0ef10aad17be" providerId="ADAL" clId="{802114A5-A804-4FED-9E07-1FF1E0D9A4DB}" dt="2022-10-18T02:38:59.434" v="1" actId="20577"/>
        <pc:sldMkLst>
          <pc:docMk/>
          <pc:sldMk cId="604703238" sldId="261"/>
        </pc:sldMkLst>
      </pc:sldChg>
      <pc:sldChg chg="modNotes">
        <pc:chgData name="Jane Allman" userId="6173fe02-71c3-4817-93ec-0ef10aad17be" providerId="ADAL" clId="{802114A5-A804-4FED-9E07-1FF1E0D9A4DB}" dt="2022-10-18T02:39:14.980" v="4" actId="20577"/>
        <pc:sldMkLst>
          <pc:docMk/>
          <pc:sldMk cId="1000838854" sldId="264"/>
        </pc:sldMkLst>
      </pc:sldChg>
      <pc:sldChg chg="modNotes">
        <pc:chgData name="Jane Allman" userId="6173fe02-71c3-4817-93ec-0ef10aad17be" providerId="ADAL" clId="{802114A5-A804-4FED-9E07-1FF1E0D9A4DB}" dt="2022-10-18T02:39:25.377" v="7" actId="20577"/>
        <pc:sldMkLst>
          <pc:docMk/>
          <pc:sldMk cId="3965672292" sldId="304"/>
        </pc:sldMkLst>
      </pc:sldChg>
      <pc:sldChg chg="modNotes">
        <pc:chgData name="Jane Allman" userId="6173fe02-71c3-4817-93ec-0ef10aad17be" providerId="ADAL" clId="{802114A5-A804-4FED-9E07-1FF1E0D9A4DB}" dt="2022-10-18T02:39:55.379" v="17" actId="20577"/>
        <pc:sldMkLst>
          <pc:docMk/>
          <pc:sldMk cId="265289004" sldId="306"/>
        </pc:sldMkLst>
      </pc:sldChg>
      <pc:sldChg chg="modNotes">
        <pc:chgData name="Jane Allman" userId="6173fe02-71c3-4817-93ec-0ef10aad17be" providerId="ADAL" clId="{802114A5-A804-4FED-9E07-1FF1E0D9A4DB}" dt="2022-10-18T02:40:02.089" v="19" actId="20577"/>
        <pc:sldMkLst>
          <pc:docMk/>
          <pc:sldMk cId="3689861043" sldId="307"/>
        </pc:sldMkLst>
      </pc:sldChg>
      <pc:sldChg chg="modNotes">
        <pc:chgData name="Jane Allman" userId="6173fe02-71c3-4817-93ec-0ef10aad17be" providerId="ADAL" clId="{802114A5-A804-4FED-9E07-1FF1E0D9A4DB}" dt="2022-10-18T02:40:10.186" v="22" actId="20577"/>
        <pc:sldMkLst>
          <pc:docMk/>
          <pc:sldMk cId="1060317508" sldId="309"/>
        </pc:sldMkLst>
      </pc:sldChg>
      <pc:sldChg chg="modNotes">
        <pc:chgData name="Jane Allman" userId="6173fe02-71c3-4817-93ec-0ef10aad17be" providerId="ADAL" clId="{802114A5-A804-4FED-9E07-1FF1E0D9A4DB}" dt="2022-10-18T02:40:14.309" v="24" actId="20577"/>
        <pc:sldMkLst>
          <pc:docMk/>
          <pc:sldMk cId="1711047642" sldId="314"/>
        </pc:sldMkLst>
      </pc:sldChg>
      <pc:sldChg chg="modNotes">
        <pc:chgData name="Jane Allman" userId="6173fe02-71c3-4817-93ec-0ef10aad17be" providerId="ADAL" clId="{802114A5-A804-4FED-9E07-1FF1E0D9A4DB}" dt="2022-10-18T02:40:27.612" v="29" actId="20577"/>
        <pc:sldMkLst>
          <pc:docMk/>
          <pc:sldMk cId="2315179613" sldId="315"/>
        </pc:sldMkLst>
      </pc:sldChg>
      <pc:sldChg chg="modNotes">
        <pc:chgData name="Jane Allman" userId="6173fe02-71c3-4817-93ec-0ef10aad17be" providerId="ADAL" clId="{802114A5-A804-4FED-9E07-1FF1E0D9A4DB}" dt="2022-10-18T02:40:32.655" v="30" actId="20577"/>
        <pc:sldMkLst>
          <pc:docMk/>
          <pc:sldMk cId="2507382248" sldId="317"/>
        </pc:sldMkLst>
      </pc:sldChg>
      <pc:sldChg chg="modNotes">
        <pc:chgData name="Jane Allman" userId="6173fe02-71c3-4817-93ec-0ef10aad17be" providerId="ADAL" clId="{802114A5-A804-4FED-9E07-1FF1E0D9A4DB}" dt="2022-10-18T02:40:42.584" v="32" actId="20577"/>
        <pc:sldMkLst>
          <pc:docMk/>
          <pc:sldMk cId="3387167745" sldId="318"/>
        </pc:sldMkLst>
      </pc:sldChg>
      <pc:sldChg chg="modNotes">
        <pc:chgData name="Jane Allman" userId="6173fe02-71c3-4817-93ec-0ef10aad17be" providerId="ADAL" clId="{802114A5-A804-4FED-9E07-1FF1E0D9A4DB}" dt="2022-10-18T02:40:53.060" v="36" actId="20577"/>
        <pc:sldMkLst>
          <pc:docMk/>
          <pc:sldMk cId="1424691819" sldId="319"/>
        </pc:sldMkLst>
      </pc:sldChg>
      <pc:sldChg chg="modNotes">
        <pc:chgData name="Jane Allman" userId="6173fe02-71c3-4817-93ec-0ef10aad17be" providerId="ADAL" clId="{802114A5-A804-4FED-9E07-1FF1E0D9A4DB}" dt="2022-10-18T02:40:36.236" v="31" actId="20577"/>
        <pc:sldMkLst>
          <pc:docMk/>
          <pc:sldMk cId="1165311847" sldId="324"/>
        </pc:sldMkLst>
      </pc:sldChg>
      <pc:sldChg chg="modNotes">
        <pc:chgData name="Jane Allman" userId="6173fe02-71c3-4817-93ec-0ef10aad17be" providerId="ADAL" clId="{802114A5-A804-4FED-9E07-1FF1E0D9A4DB}" dt="2022-10-18T02:41:04.282" v="38" actId="20577"/>
        <pc:sldMkLst>
          <pc:docMk/>
          <pc:sldMk cId="2000533236" sldId="327"/>
        </pc:sldMkLst>
      </pc:sldChg>
      <pc:sldChg chg="modNotes">
        <pc:chgData name="Jane Allman" userId="6173fe02-71c3-4817-93ec-0ef10aad17be" providerId="ADAL" clId="{802114A5-A804-4FED-9E07-1FF1E0D9A4DB}" dt="2022-10-18T02:41:28.531" v="45" actId="20577"/>
        <pc:sldMkLst>
          <pc:docMk/>
          <pc:sldMk cId="139398740" sldId="330"/>
        </pc:sldMkLst>
      </pc:sldChg>
      <pc:sldChg chg="modNotes">
        <pc:chgData name="Jane Allman" userId="6173fe02-71c3-4817-93ec-0ef10aad17be" providerId="ADAL" clId="{802114A5-A804-4FED-9E07-1FF1E0D9A4DB}" dt="2022-10-18T02:41:16.571" v="42" actId="20577"/>
        <pc:sldMkLst>
          <pc:docMk/>
          <pc:sldMk cId="959054095" sldId="340"/>
        </pc:sldMkLst>
      </pc:sldChg>
      <pc:sldChg chg="modNotes">
        <pc:chgData name="Jane Allman" userId="6173fe02-71c3-4817-93ec-0ef10aad17be" providerId="ADAL" clId="{802114A5-A804-4FED-9E07-1FF1E0D9A4DB}" dt="2022-10-18T02:39:18.566" v="5" actId="20577"/>
        <pc:sldMkLst>
          <pc:docMk/>
          <pc:sldMk cId="2727856945" sldId="341"/>
        </pc:sldMkLst>
      </pc:sldChg>
      <pc:sldChg chg="modNotes">
        <pc:chgData name="Jane Allman" userId="6173fe02-71c3-4817-93ec-0ef10aad17be" providerId="ADAL" clId="{802114A5-A804-4FED-9E07-1FF1E0D9A4DB}" dt="2022-10-18T02:39:03.824" v="2" actId="20577"/>
        <pc:sldMkLst>
          <pc:docMk/>
          <pc:sldMk cId="1443237625" sldId="342"/>
        </pc:sldMkLst>
      </pc:sldChg>
      <pc:sldChg chg="modNotes">
        <pc:chgData name="Jane Allman" userId="6173fe02-71c3-4817-93ec-0ef10aad17be" providerId="ADAL" clId="{802114A5-A804-4FED-9E07-1FF1E0D9A4DB}" dt="2022-10-18T02:40:50.322" v="35" actId="5793"/>
        <pc:sldMkLst>
          <pc:docMk/>
          <pc:sldMk cId="3933368224" sldId="345"/>
        </pc:sldMkLst>
      </pc:sldChg>
      <pc:sldChg chg="modNotes">
        <pc:chgData name="Jane Allman" userId="6173fe02-71c3-4817-93ec-0ef10aad17be" providerId="ADAL" clId="{802114A5-A804-4FED-9E07-1FF1E0D9A4DB}" dt="2022-10-18T02:40:20.900" v="26" actId="20577"/>
        <pc:sldMkLst>
          <pc:docMk/>
          <pc:sldMk cId="1487921370" sldId="346"/>
        </pc:sldMkLst>
      </pc:sldChg>
      <pc:sldChg chg="modNotes">
        <pc:chgData name="Jane Allman" userId="6173fe02-71c3-4817-93ec-0ef10aad17be" providerId="ADAL" clId="{802114A5-A804-4FED-9E07-1FF1E0D9A4DB}" dt="2022-10-18T02:39:51.095" v="16" actId="20577"/>
        <pc:sldMkLst>
          <pc:docMk/>
          <pc:sldMk cId="1978199422" sldId="347"/>
        </pc:sldMkLst>
      </pc:sldChg>
      <pc:sldChg chg="modNotes">
        <pc:chgData name="Jane Allman" userId="6173fe02-71c3-4817-93ec-0ef10aad17be" providerId="ADAL" clId="{802114A5-A804-4FED-9E07-1FF1E0D9A4DB}" dt="2022-10-18T02:39:22.229" v="6" actId="20577"/>
        <pc:sldMkLst>
          <pc:docMk/>
          <pc:sldMk cId="1560261439" sldId="348"/>
        </pc:sldMkLst>
      </pc:sldChg>
      <pc:sldChg chg="modNotes">
        <pc:chgData name="Jane Allman" userId="6173fe02-71c3-4817-93ec-0ef10aad17be" providerId="ADAL" clId="{802114A5-A804-4FED-9E07-1FF1E0D9A4DB}" dt="2022-10-18T02:41:00.841" v="37" actId="20577"/>
        <pc:sldMkLst>
          <pc:docMk/>
          <pc:sldMk cId="1361721269" sldId="349"/>
        </pc:sldMkLst>
      </pc:sldChg>
      <pc:sldChg chg="modNotes">
        <pc:chgData name="Jane Allman" userId="6173fe02-71c3-4817-93ec-0ef10aad17be" providerId="ADAL" clId="{802114A5-A804-4FED-9E07-1FF1E0D9A4DB}" dt="2022-10-18T02:41:20.443" v="43" actId="20577"/>
        <pc:sldMkLst>
          <pc:docMk/>
          <pc:sldMk cId="420440991" sldId="350"/>
        </pc:sldMkLst>
      </pc:sldChg>
      <pc:sldChg chg="modNotes">
        <pc:chgData name="Jane Allman" userId="6173fe02-71c3-4817-93ec-0ef10aad17be" providerId="ADAL" clId="{802114A5-A804-4FED-9E07-1FF1E0D9A4DB}" dt="2022-10-18T02:41:24.189" v="44" actId="20577"/>
        <pc:sldMkLst>
          <pc:docMk/>
          <pc:sldMk cId="1535235732" sldId="351"/>
        </pc:sldMkLst>
      </pc:sldChg>
      <pc:sldChg chg="modNotes">
        <pc:chgData name="Jane Allman" userId="6173fe02-71c3-4817-93ec-0ef10aad17be" providerId="ADAL" clId="{802114A5-A804-4FED-9E07-1FF1E0D9A4DB}" dt="2022-10-18T02:39:37.838" v="11" actId="20577"/>
        <pc:sldMkLst>
          <pc:docMk/>
          <pc:sldMk cId="1522338741" sldId="3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CD961E-D51D-9644-9308-4B08C96AB269}" type="doc">
      <dgm:prSet loTypeId="urn:microsoft.com/office/officeart/2005/8/layout/hList1" loCatId="" qsTypeId="urn:microsoft.com/office/officeart/2005/8/quickstyle/simple1" qsCatId="simple" csTypeId="urn:microsoft.com/office/officeart/2005/8/colors/colorful2" csCatId="colorful" phldr="1"/>
      <dgm:spPr/>
      <dgm:t>
        <a:bodyPr/>
        <a:lstStyle/>
        <a:p>
          <a:endParaRPr lang="en-GB"/>
        </a:p>
      </dgm:t>
    </dgm:pt>
    <dgm:pt modelId="{2A42D85D-4DCF-8649-B4E4-DE997B249C67}">
      <dgm:prSet phldrT="[Text]" custT="1"/>
      <dgm:spPr>
        <a:solidFill>
          <a:srgbClr val="FFC428"/>
        </a:solidFill>
        <a:ln>
          <a:noFill/>
        </a:ln>
      </dgm:spPr>
      <dgm:t>
        <a:bodyPr anchor="t"/>
        <a:lstStyle/>
        <a:p>
          <a:r>
            <a:rPr lang="en-GB" sz="1800" b="1">
              <a:solidFill>
                <a:schemeClr val="tx1"/>
              </a:solidFill>
              <a:latin typeface="Arial" panose="020B0604020202020204" pitchFamily="34" charset="0"/>
              <a:cs typeface="Arial" panose="020B0604020202020204" pitchFamily="34" charset="0"/>
            </a:rPr>
            <a:t>What matters to </a:t>
          </a:r>
          <a:br>
            <a:rPr lang="en-GB" sz="1800" b="1">
              <a:solidFill>
                <a:schemeClr val="tx1"/>
              </a:solidFill>
              <a:latin typeface="Arial" panose="020B0604020202020204" pitchFamily="34" charset="0"/>
              <a:cs typeface="Arial" panose="020B0604020202020204" pitchFamily="34" charset="0"/>
            </a:rPr>
          </a:br>
          <a:r>
            <a:rPr lang="en-GB" sz="1800" b="1">
              <a:solidFill>
                <a:schemeClr val="tx1"/>
              </a:solidFill>
              <a:latin typeface="Arial" panose="020B0604020202020204" pitchFamily="34" charset="0"/>
              <a:cs typeface="Arial" panose="020B0604020202020204" pitchFamily="34" charset="0"/>
            </a:rPr>
            <a:t>the resident?</a:t>
          </a:r>
        </a:p>
      </dgm:t>
    </dgm:pt>
    <dgm:pt modelId="{2EA80B75-A217-9047-9BF1-B17A5A09F101}" type="parTrans" cxnId="{C73DC697-7E65-4B45-870A-4AE9663ACFE0}">
      <dgm:prSet/>
      <dgm:spPr/>
      <dgm:t>
        <a:bodyPr/>
        <a:lstStyle/>
        <a:p>
          <a:endParaRPr lang="en-GB">
            <a:latin typeface="Arial" panose="020B0604020202020204" pitchFamily="34" charset="0"/>
            <a:cs typeface="Arial" panose="020B0604020202020204" pitchFamily="34" charset="0"/>
          </a:endParaRPr>
        </a:p>
      </dgm:t>
    </dgm:pt>
    <dgm:pt modelId="{36988D59-EDE7-E449-8DF8-275513C34C6F}" type="sibTrans" cxnId="{C73DC697-7E65-4B45-870A-4AE9663ACFE0}">
      <dgm:prSet/>
      <dgm:spPr/>
      <dgm:t>
        <a:bodyPr/>
        <a:lstStyle/>
        <a:p>
          <a:endParaRPr lang="en-GB">
            <a:latin typeface="Arial" panose="020B0604020202020204" pitchFamily="34" charset="0"/>
            <a:cs typeface="Arial" panose="020B0604020202020204" pitchFamily="34" charset="0"/>
          </a:endParaRPr>
        </a:p>
      </dgm:t>
    </dgm:pt>
    <dgm:pt modelId="{F3BA8F59-9EA1-D94A-9D89-2E6C545DC088}">
      <dgm:prSet phldrT="[Text]" custT="1"/>
      <dgm:spPr>
        <a:solidFill>
          <a:srgbClr val="FFECC0"/>
        </a:solidFill>
        <a:ln>
          <a:noFill/>
        </a:ln>
      </dgm:spPr>
      <dgm:t>
        <a:bodyPr anchor="ctr"/>
        <a:lstStyle/>
        <a:p>
          <a:pPr marL="6350" indent="0" algn="ctr">
            <a:spcAft>
              <a:spcPts val="1086"/>
            </a:spcAft>
            <a:buFont typeface="Arial" panose="020B0604020202020204" pitchFamily="34" charset="0"/>
            <a:buNone/>
            <a:tabLst/>
          </a:pPr>
          <a:r>
            <a:rPr lang="en-GB" sz="1800">
              <a:solidFill>
                <a:schemeClr val="tx1">
                  <a:lumMod val="75000"/>
                  <a:lumOff val="25000"/>
                </a:schemeClr>
              </a:solidFill>
              <a:latin typeface="Arial" panose="020B0604020202020204" pitchFamily="34" charset="0"/>
              <a:cs typeface="Arial" panose="020B0604020202020204" pitchFamily="34" charset="0"/>
            </a:rPr>
            <a:t>A shared understanding of the resident’s personal </a:t>
          </a:r>
          <a:r>
            <a:rPr lang="en-GB" sz="1800" b="1">
              <a:solidFill>
                <a:schemeClr val="tx1">
                  <a:lumMod val="75000"/>
                  <a:lumOff val="25000"/>
                </a:schemeClr>
              </a:solidFill>
              <a:latin typeface="Arial" panose="020B0604020202020204" pitchFamily="34" charset="0"/>
              <a:cs typeface="Arial" panose="020B0604020202020204" pitchFamily="34" charset="0"/>
            </a:rPr>
            <a:t>goals</a:t>
          </a:r>
          <a:r>
            <a:rPr lang="en-GB" sz="1800">
              <a:solidFill>
                <a:schemeClr val="tx1">
                  <a:lumMod val="75000"/>
                  <a:lumOff val="25000"/>
                </a:schemeClr>
              </a:solidFill>
              <a:latin typeface="Arial" panose="020B0604020202020204" pitchFamily="34" charset="0"/>
              <a:cs typeface="Arial" panose="020B0604020202020204" pitchFamily="34" charset="0"/>
            </a:rPr>
            <a:t> and </a:t>
          </a:r>
          <a:r>
            <a:rPr lang="en-GB" sz="1800" b="1">
              <a:solidFill>
                <a:schemeClr val="tx1">
                  <a:lumMod val="75000"/>
                  <a:lumOff val="25000"/>
                </a:schemeClr>
              </a:solidFill>
              <a:latin typeface="Arial" panose="020B0604020202020204" pitchFamily="34" charset="0"/>
              <a:cs typeface="Arial" panose="020B0604020202020204" pitchFamily="34" charset="0"/>
            </a:rPr>
            <a:t>preferences</a:t>
          </a:r>
          <a:r>
            <a:rPr lang="en-GB" sz="1800">
              <a:solidFill>
                <a:schemeClr val="tx1">
                  <a:lumMod val="75000"/>
                  <a:lumOff val="25000"/>
                </a:schemeClr>
              </a:solidFill>
              <a:latin typeface="Arial" panose="020B0604020202020204" pitchFamily="34" charset="0"/>
              <a:cs typeface="Arial" panose="020B0604020202020204" pitchFamily="34" charset="0"/>
            </a:rPr>
            <a:t> may improve health outcomes, facilitate patient-centred RMMRs, and drive comprehensive care planning</a:t>
          </a:r>
          <a:r>
            <a:rPr lang="en-GB" sz="1800" baseline="30000">
              <a:solidFill>
                <a:schemeClr val="tx1">
                  <a:lumMod val="75000"/>
                  <a:lumOff val="25000"/>
                </a:schemeClr>
              </a:solidFill>
              <a:latin typeface="Arial" panose="020B0604020202020204" pitchFamily="34" charset="0"/>
              <a:cs typeface="Arial" panose="020B0604020202020204" pitchFamily="34" charset="0"/>
            </a:rPr>
            <a:t>2,3</a:t>
          </a:r>
          <a:r>
            <a:rPr lang="en-GB" sz="1800">
              <a:solidFill>
                <a:schemeClr val="tx1">
                  <a:lumMod val="75000"/>
                  <a:lumOff val="25000"/>
                </a:schemeClr>
              </a:solidFill>
              <a:latin typeface="Arial" panose="020B0604020202020204" pitchFamily="34" charset="0"/>
              <a:cs typeface="Arial" panose="020B0604020202020204" pitchFamily="34" charset="0"/>
            </a:rPr>
            <a:t>  </a:t>
          </a:r>
        </a:p>
      </dgm:t>
    </dgm:pt>
    <dgm:pt modelId="{FB4AE871-C7C7-314F-A344-DAC2BC78E7F1}" type="parTrans" cxnId="{21D35B60-1759-BB4F-B5C5-9928100C6C12}">
      <dgm:prSet/>
      <dgm:spPr/>
      <dgm:t>
        <a:bodyPr/>
        <a:lstStyle/>
        <a:p>
          <a:endParaRPr lang="en-GB">
            <a:latin typeface="Arial" panose="020B0604020202020204" pitchFamily="34" charset="0"/>
            <a:cs typeface="Arial" panose="020B0604020202020204" pitchFamily="34" charset="0"/>
          </a:endParaRPr>
        </a:p>
      </dgm:t>
    </dgm:pt>
    <dgm:pt modelId="{BAC6852C-C881-7E4A-AD72-F448B54F73D5}" type="sibTrans" cxnId="{21D35B60-1759-BB4F-B5C5-9928100C6C12}">
      <dgm:prSet/>
      <dgm:spPr/>
      <dgm:t>
        <a:bodyPr/>
        <a:lstStyle/>
        <a:p>
          <a:endParaRPr lang="en-GB">
            <a:latin typeface="Arial" panose="020B0604020202020204" pitchFamily="34" charset="0"/>
            <a:cs typeface="Arial" panose="020B0604020202020204" pitchFamily="34" charset="0"/>
          </a:endParaRPr>
        </a:p>
      </dgm:t>
    </dgm:pt>
    <dgm:pt modelId="{3DC0C744-47FE-3B42-B072-969449E68BF8}">
      <dgm:prSet phldrT="[Text]" custT="1"/>
      <dgm:spPr>
        <a:solidFill>
          <a:srgbClr val="401E6C"/>
        </a:solidFill>
        <a:ln>
          <a:noFill/>
        </a:ln>
      </dgm:spPr>
      <dgm:t>
        <a:bodyPr anchor="t"/>
        <a:lstStyle/>
        <a:p>
          <a:r>
            <a:rPr lang="en-GB" sz="1800" b="1">
              <a:latin typeface="Arial" panose="020B0604020202020204" pitchFamily="34" charset="0"/>
              <a:cs typeface="Arial" panose="020B0604020202020204" pitchFamily="34" charset="0"/>
            </a:rPr>
            <a:t>Medicines</a:t>
          </a:r>
        </a:p>
      </dgm:t>
    </dgm:pt>
    <dgm:pt modelId="{05CF55A2-F166-7A48-BEA4-292923BE5A7F}" type="parTrans" cxnId="{85EBFACB-75FE-5542-9AB6-AD0E881B3BA9}">
      <dgm:prSet/>
      <dgm:spPr/>
      <dgm:t>
        <a:bodyPr/>
        <a:lstStyle/>
        <a:p>
          <a:endParaRPr lang="en-GB">
            <a:latin typeface="Arial" panose="020B0604020202020204" pitchFamily="34" charset="0"/>
            <a:cs typeface="Arial" panose="020B0604020202020204" pitchFamily="34" charset="0"/>
          </a:endParaRPr>
        </a:p>
      </dgm:t>
    </dgm:pt>
    <dgm:pt modelId="{A8918ECD-ABEC-C64F-847B-266CC50D0893}" type="sibTrans" cxnId="{85EBFACB-75FE-5542-9AB6-AD0E881B3BA9}">
      <dgm:prSet/>
      <dgm:spPr/>
      <dgm:t>
        <a:bodyPr/>
        <a:lstStyle/>
        <a:p>
          <a:endParaRPr lang="en-GB">
            <a:latin typeface="Arial" panose="020B0604020202020204" pitchFamily="34" charset="0"/>
            <a:cs typeface="Arial" panose="020B0604020202020204" pitchFamily="34" charset="0"/>
          </a:endParaRPr>
        </a:p>
      </dgm:t>
    </dgm:pt>
    <dgm:pt modelId="{E0C4601B-ADD4-C94B-9700-0BED6B4D9445}">
      <dgm:prSet phldrT="[Text]" custT="1"/>
      <dgm:spPr>
        <a:solidFill>
          <a:srgbClr val="E0DCEB"/>
        </a:solidFill>
        <a:ln>
          <a:noFill/>
        </a:ln>
      </dgm:spPr>
      <dgm:t>
        <a:bodyPr anchor="ctr"/>
        <a:lstStyle/>
        <a:p>
          <a:pPr marL="6350" indent="0" algn="ctr">
            <a:spcAft>
              <a:spcPts val="1086"/>
            </a:spcAft>
            <a:buFontTx/>
            <a:buNone/>
            <a:tabLst/>
          </a:pPr>
          <a:r>
            <a:rPr lang="en-GB" sz="1800">
              <a:solidFill>
                <a:schemeClr val="tx1">
                  <a:lumMod val="75000"/>
                  <a:lumOff val="25000"/>
                </a:schemeClr>
              </a:solidFill>
              <a:latin typeface="Arial" panose="020B0604020202020204" pitchFamily="34" charset="0"/>
              <a:cs typeface="Arial" panose="020B0604020202020204" pitchFamily="34" charset="0"/>
            </a:rPr>
            <a:t>Consider </a:t>
          </a:r>
          <a:r>
            <a:rPr lang="en-GB" sz="1800" b="1">
              <a:solidFill>
                <a:schemeClr val="tx1">
                  <a:lumMod val="75000"/>
                  <a:lumOff val="25000"/>
                </a:schemeClr>
              </a:solidFill>
              <a:latin typeface="Arial" panose="020B0604020202020204" pitchFamily="34" charset="0"/>
              <a:cs typeface="Arial" panose="020B0604020202020204" pitchFamily="34" charset="0"/>
            </a:rPr>
            <a:t>reviewing</a:t>
          </a:r>
          <a:r>
            <a:rPr lang="en-GB" sz="1800">
              <a:solidFill>
                <a:schemeClr val="tx1">
                  <a:lumMod val="75000"/>
                  <a:lumOff val="25000"/>
                </a:schemeClr>
              </a:solidFill>
              <a:latin typeface="Arial" panose="020B0604020202020204" pitchFamily="34" charset="0"/>
              <a:cs typeface="Arial" panose="020B0604020202020204" pitchFamily="34" charset="0"/>
            </a:rPr>
            <a:t> the resident’s current </a:t>
          </a:r>
          <a:r>
            <a:rPr lang="en-GB" sz="1800" b="1">
              <a:solidFill>
                <a:schemeClr val="tx1">
                  <a:lumMod val="75000"/>
                  <a:lumOff val="25000"/>
                </a:schemeClr>
              </a:solidFill>
              <a:latin typeface="Arial" panose="020B0604020202020204" pitchFamily="34" charset="0"/>
              <a:cs typeface="Arial" panose="020B0604020202020204" pitchFamily="34" charset="0"/>
            </a:rPr>
            <a:t>medicines list</a:t>
          </a:r>
          <a:r>
            <a:rPr lang="en-GB" sz="1800">
              <a:solidFill>
                <a:schemeClr val="tx1">
                  <a:lumMod val="75000"/>
                  <a:lumOff val="25000"/>
                </a:schemeClr>
              </a:solidFill>
              <a:latin typeface="Arial" panose="020B0604020202020204" pitchFamily="34" charset="0"/>
              <a:cs typeface="Arial" panose="020B0604020202020204" pitchFamily="34" charset="0"/>
            </a:rPr>
            <a:t>, including non-prescription and over-the-counter medicines, at any transition of care or change in condition</a:t>
          </a:r>
          <a:r>
            <a:rPr lang="en-GB" sz="1800" baseline="30000">
              <a:solidFill>
                <a:schemeClr val="tx1">
                  <a:lumMod val="75000"/>
                  <a:lumOff val="25000"/>
                </a:schemeClr>
              </a:solidFill>
              <a:latin typeface="Arial" panose="020B0604020202020204" pitchFamily="34" charset="0"/>
              <a:cs typeface="Arial" panose="020B0604020202020204" pitchFamily="34" charset="0"/>
            </a:rPr>
            <a:t>1</a:t>
          </a:r>
        </a:p>
      </dgm:t>
    </dgm:pt>
    <dgm:pt modelId="{B7724930-E826-614F-82C5-75C41FF61A00}" type="parTrans" cxnId="{62C2745E-03A1-8B4A-98B9-73B7ECB7303F}">
      <dgm:prSet/>
      <dgm:spPr/>
      <dgm:t>
        <a:bodyPr/>
        <a:lstStyle/>
        <a:p>
          <a:endParaRPr lang="en-GB">
            <a:latin typeface="Arial" panose="020B0604020202020204" pitchFamily="34" charset="0"/>
            <a:cs typeface="Arial" panose="020B0604020202020204" pitchFamily="34" charset="0"/>
          </a:endParaRPr>
        </a:p>
      </dgm:t>
    </dgm:pt>
    <dgm:pt modelId="{1B723583-318D-6A4D-81FB-567BB294C3B9}" type="sibTrans" cxnId="{62C2745E-03A1-8B4A-98B9-73B7ECB7303F}">
      <dgm:prSet/>
      <dgm:spPr/>
      <dgm:t>
        <a:bodyPr/>
        <a:lstStyle/>
        <a:p>
          <a:endParaRPr lang="en-GB">
            <a:latin typeface="Arial" panose="020B0604020202020204" pitchFamily="34" charset="0"/>
            <a:cs typeface="Arial" panose="020B0604020202020204" pitchFamily="34" charset="0"/>
          </a:endParaRPr>
        </a:p>
      </dgm:t>
    </dgm:pt>
    <dgm:pt modelId="{0DFD8925-433A-7449-BDAE-0F0DADF4A484}">
      <dgm:prSet phldrT="[Text]" custT="1"/>
      <dgm:spPr>
        <a:solidFill>
          <a:schemeClr val="accent3"/>
        </a:solidFill>
        <a:ln>
          <a:noFill/>
        </a:ln>
      </dgm:spPr>
      <dgm:t>
        <a:bodyPr anchor="t"/>
        <a:lstStyle/>
        <a:p>
          <a:r>
            <a:rPr lang="en-GB" sz="1800" b="1">
              <a:latin typeface="Arial" panose="020B0604020202020204" pitchFamily="34" charset="0"/>
              <a:cs typeface="Arial" panose="020B0604020202020204" pitchFamily="34" charset="0"/>
            </a:rPr>
            <a:t>Mobility and </a:t>
          </a:r>
          <a:br>
            <a:rPr lang="en-GB" sz="1800" b="1">
              <a:latin typeface="Arial" panose="020B0604020202020204" pitchFamily="34" charset="0"/>
              <a:cs typeface="Arial" panose="020B0604020202020204" pitchFamily="34" charset="0"/>
            </a:rPr>
          </a:br>
          <a:r>
            <a:rPr lang="en-GB" sz="1800" b="1">
              <a:latin typeface="Arial" panose="020B0604020202020204" pitchFamily="34" charset="0"/>
              <a:cs typeface="Arial" panose="020B0604020202020204" pitchFamily="34" charset="0"/>
            </a:rPr>
            <a:t>cognitive function</a:t>
          </a:r>
        </a:p>
      </dgm:t>
    </dgm:pt>
    <dgm:pt modelId="{503112F8-5E7C-9548-AFC5-15AECD16A805}" type="parTrans" cxnId="{6E1C96E0-4113-E04B-A259-06B1B8F2CA14}">
      <dgm:prSet/>
      <dgm:spPr/>
      <dgm:t>
        <a:bodyPr/>
        <a:lstStyle/>
        <a:p>
          <a:endParaRPr lang="en-GB">
            <a:latin typeface="Arial" panose="020B0604020202020204" pitchFamily="34" charset="0"/>
            <a:cs typeface="Arial" panose="020B0604020202020204" pitchFamily="34" charset="0"/>
          </a:endParaRPr>
        </a:p>
      </dgm:t>
    </dgm:pt>
    <dgm:pt modelId="{34E81AC9-4CC1-1045-B96B-167A9173C260}" type="sibTrans" cxnId="{6E1C96E0-4113-E04B-A259-06B1B8F2CA14}">
      <dgm:prSet/>
      <dgm:spPr/>
      <dgm:t>
        <a:bodyPr/>
        <a:lstStyle/>
        <a:p>
          <a:endParaRPr lang="en-GB">
            <a:latin typeface="Arial" panose="020B0604020202020204" pitchFamily="34" charset="0"/>
            <a:cs typeface="Arial" panose="020B0604020202020204" pitchFamily="34" charset="0"/>
          </a:endParaRPr>
        </a:p>
      </dgm:t>
    </dgm:pt>
    <dgm:pt modelId="{7177F900-7B5B-314F-9F94-46B9C53A689C}">
      <dgm:prSet phldrT="[Text]" custT="1"/>
      <dgm:spPr>
        <a:solidFill>
          <a:srgbClr val="E3EFD4"/>
        </a:solidFill>
        <a:ln>
          <a:noFill/>
        </a:ln>
      </dgm:spPr>
      <dgm:t>
        <a:bodyPr anchor="ctr"/>
        <a:lstStyle/>
        <a:p>
          <a:pPr algn="ctr">
            <a:spcAft>
              <a:spcPts val="1086"/>
            </a:spcAft>
            <a:buFontTx/>
            <a:buNone/>
          </a:pPr>
          <a:r>
            <a:rPr lang="en-GB" sz="1800">
              <a:solidFill>
                <a:schemeClr val="tx1">
                  <a:lumMod val="75000"/>
                  <a:lumOff val="25000"/>
                </a:schemeClr>
              </a:solidFill>
              <a:latin typeface="Arial" panose="020B0604020202020204" pitchFamily="34" charset="0"/>
              <a:cs typeface="Arial" panose="020B0604020202020204" pitchFamily="34" charset="0"/>
            </a:rPr>
            <a:t>Consider anticholinergic burden when a resident experiences a </a:t>
          </a:r>
          <a:r>
            <a:rPr lang="en-GB" sz="1800" b="1">
              <a:solidFill>
                <a:schemeClr val="tx1">
                  <a:lumMod val="75000"/>
                  <a:lumOff val="25000"/>
                </a:schemeClr>
              </a:solidFill>
              <a:latin typeface="Arial" panose="020B0604020202020204" pitchFamily="34" charset="0"/>
              <a:cs typeface="Arial" panose="020B0604020202020204" pitchFamily="34" charset="0"/>
            </a:rPr>
            <a:t>fall</a:t>
          </a:r>
          <a:r>
            <a:rPr lang="en-GB" sz="1800">
              <a:solidFill>
                <a:schemeClr val="tx1">
                  <a:lumMod val="75000"/>
                  <a:lumOff val="25000"/>
                </a:schemeClr>
              </a:solidFill>
              <a:latin typeface="Arial" panose="020B0604020202020204" pitchFamily="34" charset="0"/>
              <a:cs typeface="Arial" panose="020B0604020202020204" pitchFamily="34" charset="0"/>
            </a:rPr>
            <a:t> or </a:t>
          </a:r>
          <a:r>
            <a:rPr lang="en-GB" sz="1800" b="1">
              <a:solidFill>
                <a:schemeClr val="tx1">
                  <a:lumMod val="75000"/>
                  <a:lumOff val="25000"/>
                </a:schemeClr>
              </a:solidFill>
              <a:latin typeface="Arial" panose="020B0604020202020204" pitchFamily="34" charset="0"/>
              <a:cs typeface="Arial" panose="020B0604020202020204" pitchFamily="34" charset="0"/>
            </a:rPr>
            <a:t>cognitive decline</a:t>
          </a:r>
          <a:r>
            <a:rPr lang="en-GB" sz="1800" b="0" baseline="30000">
              <a:solidFill>
                <a:schemeClr val="tx1">
                  <a:lumMod val="75000"/>
                  <a:lumOff val="25000"/>
                </a:schemeClr>
              </a:solidFill>
              <a:latin typeface="Arial" panose="020B0604020202020204" pitchFamily="34" charset="0"/>
              <a:cs typeface="Arial" panose="020B0604020202020204" pitchFamily="34" charset="0"/>
            </a:rPr>
            <a:t>1</a:t>
          </a:r>
        </a:p>
      </dgm:t>
    </dgm:pt>
    <dgm:pt modelId="{1EB24B47-874C-B542-914E-9A1E77F86632}" type="parTrans" cxnId="{39479393-AE09-E048-B39A-C42A0DF478CC}">
      <dgm:prSet/>
      <dgm:spPr/>
      <dgm:t>
        <a:bodyPr/>
        <a:lstStyle/>
        <a:p>
          <a:endParaRPr lang="en-GB">
            <a:latin typeface="Arial" panose="020B0604020202020204" pitchFamily="34" charset="0"/>
            <a:cs typeface="Arial" panose="020B0604020202020204" pitchFamily="34" charset="0"/>
          </a:endParaRPr>
        </a:p>
      </dgm:t>
    </dgm:pt>
    <dgm:pt modelId="{E67EC811-8BF9-7747-BE26-9267D8CFDB70}" type="sibTrans" cxnId="{39479393-AE09-E048-B39A-C42A0DF478CC}">
      <dgm:prSet/>
      <dgm:spPr/>
      <dgm:t>
        <a:bodyPr/>
        <a:lstStyle/>
        <a:p>
          <a:endParaRPr lang="en-GB">
            <a:latin typeface="Arial" panose="020B0604020202020204" pitchFamily="34" charset="0"/>
            <a:cs typeface="Arial" panose="020B0604020202020204" pitchFamily="34" charset="0"/>
          </a:endParaRPr>
        </a:p>
      </dgm:t>
    </dgm:pt>
    <dgm:pt modelId="{9AA07724-BC4A-6644-AA1A-DEC8F48F9F7E}" type="pres">
      <dgm:prSet presAssocID="{ABCD961E-D51D-9644-9308-4B08C96AB269}" presName="Name0" presStyleCnt="0">
        <dgm:presLayoutVars>
          <dgm:dir/>
          <dgm:animLvl val="lvl"/>
          <dgm:resizeHandles val="exact"/>
        </dgm:presLayoutVars>
      </dgm:prSet>
      <dgm:spPr/>
    </dgm:pt>
    <dgm:pt modelId="{5722F1B9-693E-C843-88F4-215E11ABF690}" type="pres">
      <dgm:prSet presAssocID="{2A42D85D-4DCF-8649-B4E4-DE997B249C67}" presName="composite" presStyleCnt="0"/>
      <dgm:spPr/>
    </dgm:pt>
    <dgm:pt modelId="{B398997C-BB26-6348-BF2F-38113BC7A30A}" type="pres">
      <dgm:prSet presAssocID="{2A42D85D-4DCF-8649-B4E4-DE997B249C67}" presName="parTx" presStyleLbl="alignNode1" presStyleIdx="0" presStyleCnt="3">
        <dgm:presLayoutVars>
          <dgm:chMax val="0"/>
          <dgm:chPref val="0"/>
          <dgm:bulletEnabled val="1"/>
        </dgm:presLayoutVars>
      </dgm:prSet>
      <dgm:spPr/>
    </dgm:pt>
    <dgm:pt modelId="{947187B2-0A6C-2049-AA61-8430B837D8CA}" type="pres">
      <dgm:prSet presAssocID="{2A42D85D-4DCF-8649-B4E4-DE997B249C67}" presName="desTx" presStyleLbl="alignAccFollowNode1" presStyleIdx="0" presStyleCnt="3">
        <dgm:presLayoutVars>
          <dgm:bulletEnabled val="1"/>
        </dgm:presLayoutVars>
      </dgm:prSet>
      <dgm:spPr/>
    </dgm:pt>
    <dgm:pt modelId="{16D9812D-73C0-9545-A284-344EF4A9153A}" type="pres">
      <dgm:prSet presAssocID="{36988D59-EDE7-E449-8DF8-275513C34C6F}" presName="space" presStyleCnt="0"/>
      <dgm:spPr/>
    </dgm:pt>
    <dgm:pt modelId="{6D523233-B9C2-A74D-A356-E1D9C004CB17}" type="pres">
      <dgm:prSet presAssocID="{3DC0C744-47FE-3B42-B072-969449E68BF8}" presName="composite" presStyleCnt="0"/>
      <dgm:spPr/>
    </dgm:pt>
    <dgm:pt modelId="{CAE87F77-8AA3-244F-A7ED-DBBE538441BA}" type="pres">
      <dgm:prSet presAssocID="{3DC0C744-47FE-3B42-B072-969449E68BF8}" presName="parTx" presStyleLbl="alignNode1" presStyleIdx="1" presStyleCnt="3">
        <dgm:presLayoutVars>
          <dgm:chMax val="0"/>
          <dgm:chPref val="0"/>
          <dgm:bulletEnabled val="1"/>
        </dgm:presLayoutVars>
      </dgm:prSet>
      <dgm:spPr/>
    </dgm:pt>
    <dgm:pt modelId="{FEF8A99D-A5CB-0D47-A89B-8A2D4999156D}" type="pres">
      <dgm:prSet presAssocID="{3DC0C744-47FE-3B42-B072-969449E68BF8}" presName="desTx" presStyleLbl="alignAccFollowNode1" presStyleIdx="1" presStyleCnt="3">
        <dgm:presLayoutVars>
          <dgm:bulletEnabled val="1"/>
        </dgm:presLayoutVars>
      </dgm:prSet>
      <dgm:spPr/>
    </dgm:pt>
    <dgm:pt modelId="{6F08B40E-BAF5-1747-A789-E3A386FBE2C7}" type="pres">
      <dgm:prSet presAssocID="{A8918ECD-ABEC-C64F-847B-266CC50D0893}" presName="space" presStyleCnt="0"/>
      <dgm:spPr/>
    </dgm:pt>
    <dgm:pt modelId="{BFCA817D-DEF0-8C4E-BE2A-C5420CA2D257}" type="pres">
      <dgm:prSet presAssocID="{0DFD8925-433A-7449-BDAE-0F0DADF4A484}" presName="composite" presStyleCnt="0"/>
      <dgm:spPr/>
    </dgm:pt>
    <dgm:pt modelId="{8600CC2A-C2D4-B64B-9150-7FC2BDEFBFB4}" type="pres">
      <dgm:prSet presAssocID="{0DFD8925-433A-7449-BDAE-0F0DADF4A484}" presName="parTx" presStyleLbl="alignNode1" presStyleIdx="2" presStyleCnt="3">
        <dgm:presLayoutVars>
          <dgm:chMax val="0"/>
          <dgm:chPref val="0"/>
          <dgm:bulletEnabled val="1"/>
        </dgm:presLayoutVars>
      </dgm:prSet>
      <dgm:spPr/>
    </dgm:pt>
    <dgm:pt modelId="{7CE0F49F-2B9A-AF4D-AC26-945BA0F858F9}" type="pres">
      <dgm:prSet presAssocID="{0DFD8925-433A-7449-BDAE-0F0DADF4A484}" presName="desTx" presStyleLbl="alignAccFollowNode1" presStyleIdx="2" presStyleCnt="3">
        <dgm:presLayoutVars>
          <dgm:bulletEnabled val="1"/>
        </dgm:presLayoutVars>
      </dgm:prSet>
      <dgm:spPr/>
    </dgm:pt>
  </dgm:ptLst>
  <dgm:cxnLst>
    <dgm:cxn modelId="{83C95325-0E24-EF4B-902E-B4ACB1406D67}" type="presOf" srcId="{F3BA8F59-9EA1-D94A-9D89-2E6C545DC088}" destId="{947187B2-0A6C-2049-AA61-8430B837D8CA}" srcOrd="0" destOrd="0" presId="urn:microsoft.com/office/officeart/2005/8/layout/hList1"/>
    <dgm:cxn modelId="{6A9FE82C-7186-704E-AED9-4E7FAB73A400}" type="presOf" srcId="{7177F900-7B5B-314F-9F94-46B9C53A689C}" destId="{7CE0F49F-2B9A-AF4D-AC26-945BA0F858F9}" srcOrd="0" destOrd="0" presId="urn:microsoft.com/office/officeart/2005/8/layout/hList1"/>
    <dgm:cxn modelId="{62C2745E-03A1-8B4A-98B9-73B7ECB7303F}" srcId="{3DC0C744-47FE-3B42-B072-969449E68BF8}" destId="{E0C4601B-ADD4-C94B-9700-0BED6B4D9445}" srcOrd="0" destOrd="0" parTransId="{B7724930-E826-614F-82C5-75C41FF61A00}" sibTransId="{1B723583-318D-6A4D-81FB-567BB294C3B9}"/>
    <dgm:cxn modelId="{21D35B60-1759-BB4F-B5C5-9928100C6C12}" srcId="{2A42D85D-4DCF-8649-B4E4-DE997B249C67}" destId="{F3BA8F59-9EA1-D94A-9D89-2E6C545DC088}" srcOrd="0" destOrd="0" parTransId="{FB4AE871-C7C7-314F-A344-DAC2BC78E7F1}" sibTransId="{BAC6852C-C881-7E4A-AD72-F448B54F73D5}"/>
    <dgm:cxn modelId="{6756C988-8B28-E743-B594-1A213F728CE5}" type="presOf" srcId="{ABCD961E-D51D-9644-9308-4B08C96AB269}" destId="{9AA07724-BC4A-6644-AA1A-DEC8F48F9F7E}" srcOrd="0" destOrd="0" presId="urn:microsoft.com/office/officeart/2005/8/layout/hList1"/>
    <dgm:cxn modelId="{39479393-AE09-E048-B39A-C42A0DF478CC}" srcId="{0DFD8925-433A-7449-BDAE-0F0DADF4A484}" destId="{7177F900-7B5B-314F-9F94-46B9C53A689C}" srcOrd="0" destOrd="0" parTransId="{1EB24B47-874C-B542-914E-9A1E77F86632}" sibTransId="{E67EC811-8BF9-7747-BE26-9267D8CFDB70}"/>
    <dgm:cxn modelId="{C73DC697-7E65-4B45-870A-4AE9663ACFE0}" srcId="{ABCD961E-D51D-9644-9308-4B08C96AB269}" destId="{2A42D85D-4DCF-8649-B4E4-DE997B249C67}" srcOrd="0" destOrd="0" parTransId="{2EA80B75-A217-9047-9BF1-B17A5A09F101}" sibTransId="{36988D59-EDE7-E449-8DF8-275513C34C6F}"/>
    <dgm:cxn modelId="{85EBFACB-75FE-5542-9AB6-AD0E881B3BA9}" srcId="{ABCD961E-D51D-9644-9308-4B08C96AB269}" destId="{3DC0C744-47FE-3B42-B072-969449E68BF8}" srcOrd="1" destOrd="0" parTransId="{05CF55A2-F166-7A48-BEA4-292923BE5A7F}" sibTransId="{A8918ECD-ABEC-C64F-847B-266CC50D0893}"/>
    <dgm:cxn modelId="{6F4783D1-264F-9A4F-B94B-FB85F3C81121}" type="presOf" srcId="{2A42D85D-4DCF-8649-B4E4-DE997B249C67}" destId="{B398997C-BB26-6348-BF2F-38113BC7A30A}" srcOrd="0" destOrd="0" presId="urn:microsoft.com/office/officeart/2005/8/layout/hList1"/>
    <dgm:cxn modelId="{6E1C96E0-4113-E04B-A259-06B1B8F2CA14}" srcId="{ABCD961E-D51D-9644-9308-4B08C96AB269}" destId="{0DFD8925-433A-7449-BDAE-0F0DADF4A484}" srcOrd="2" destOrd="0" parTransId="{503112F8-5E7C-9548-AFC5-15AECD16A805}" sibTransId="{34E81AC9-4CC1-1045-B96B-167A9173C260}"/>
    <dgm:cxn modelId="{971D1BED-3565-F741-B980-DFBA683F9D90}" type="presOf" srcId="{0DFD8925-433A-7449-BDAE-0F0DADF4A484}" destId="{8600CC2A-C2D4-B64B-9150-7FC2BDEFBFB4}" srcOrd="0" destOrd="0" presId="urn:microsoft.com/office/officeart/2005/8/layout/hList1"/>
    <dgm:cxn modelId="{2ED0E8FA-4D79-4F44-B4C2-5AA4EED74F2F}" type="presOf" srcId="{E0C4601B-ADD4-C94B-9700-0BED6B4D9445}" destId="{FEF8A99D-A5CB-0D47-A89B-8A2D4999156D}" srcOrd="0" destOrd="0" presId="urn:microsoft.com/office/officeart/2005/8/layout/hList1"/>
    <dgm:cxn modelId="{125341FC-6332-1D4B-A542-D1B869E23C7B}" type="presOf" srcId="{3DC0C744-47FE-3B42-B072-969449E68BF8}" destId="{CAE87F77-8AA3-244F-A7ED-DBBE538441BA}" srcOrd="0" destOrd="0" presId="urn:microsoft.com/office/officeart/2005/8/layout/hList1"/>
    <dgm:cxn modelId="{9B733E6E-DD87-E545-8221-892AFC187FE8}" type="presParOf" srcId="{9AA07724-BC4A-6644-AA1A-DEC8F48F9F7E}" destId="{5722F1B9-693E-C843-88F4-215E11ABF690}" srcOrd="0" destOrd="0" presId="urn:microsoft.com/office/officeart/2005/8/layout/hList1"/>
    <dgm:cxn modelId="{FA794F5F-3985-0249-BBE1-FA3D906D654D}" type="presParOf" srcId="{5722F1B9-693E-C843-88F4-215E11ABF690}" destId="{B398997C-BB26-6348-BF2F-38113BC7A30A}" srcOrd="0" destOrd="0" presId="urn:microsoft.com/office/officeart/2005/8/layout/hList1"/>
    <dgm:cxn modelId="{8BD84BED-2F01-FE45-9911-E446EF63AA03}" type="presParOf" srcId="{5722F1B9-693E-C843-88F4-215E11ABF690}" destId="{947187B2-0A6C-2049-AA61-8430B837D8CA}" srcOrd="1" destOrd="0" presId="urn:microsoft.com/office/officeart/2005/8/layout/hList1"/>
    <dgm:cxn modelId="{F0B6667C-8991-EE42-A06A-7FA252B66ABF}" type="presParOf" srcId="{9AA07724-BC4A-6644-AA1A-DEC8F48F9F7E}" destId="{16D9812D-73C0-9545-A284-344EF4A9153A}" srcOrd="1" destOrd="0" presId="urn:microsoft.com/office/officeart/2005/8/layout/hList1"/>
    <dgm:cxn modelId="{1D39D1CE-CE28-3949-A768-CE292B49BEA7}" type="presParOf" srcId="{9AA07724-BC4A-6644-AA1A-DEC8F48F9F7E}" destId="{6D523233-B9C2-A74D-A356-E1D9C004CB17}" srcOrd="2" destOrd="0" presId="urn:microsoft.com/office/officeart/2005/8/layout/hList1"/>
    <dgm:cxn modelId="{300379A1-DA6D-B546-B233-7FCBBFBB24FA}" type="presParOf" srcId="{6D523233-B9C2-A74D-A356-E1D9C004CB17}" destId="{CAE87F77-8AA3-244F-A7ED-DBBE538441BA}" srcOrd="0" destOrd="0" presId="urn:microsoft.com/office/officeart/2005/8/layout/hList1"/>
    <dgm:cxn modelId="{7EE2F5CB-C638-0540-BC34-7C1F9AFB4DE4}" type="presParOf" srcId="{6D523233-B9C2-A74D-A356-E1D9C004CB17}" destId="{FEF8A99D-A5CB-0D47-A89B-8A2D4999156D}" srcOrd="1" destOrd="0" presId="urn:microsoft.com/office/officeart/2005/8/layout/hList1"/>
    <dgm:cxn modelId="{B35411A8-00AD-2F41-B86D-BD0CCAE221CC}" type="presParOf" srcId="{9AA07724-BC4A-6644-AA1A-DEC8F48F9F7E}" destId="{6F08B40E-BAF5-1747-A789-E3A386FBE2C7}" srcOrd="3" destOrd="0" presId="urn:microsoft.com/office/officeart/2005/8/layout/hList1"/>
    <dgm:cxn modelId="{8D54F529-C1C5-A34F-B27B-280847040311}" type="presParOf" srcId="{9AA07724-BC4A-6644-AA1A-DEC8F48F9F7E}" destId="{BFCA817D-DEF0-8C4E-BE2A-C5420CA2D257}" srcOrd="4" destOrd="0" presId="urn:microsoft.com/office/officeart/2005/8/layout/hList1"/>
    <dgm:cxn modelId="{5F0D5577-EB76-B741-9B8A-71CA1F33A94D}" type="presParOf" srcId="{BFCA817D-DEF0-8C4E-BE2A-C5420CA2D257}" destId="{8600CC2A-C2D4-B64B-9150-7FC2BDEFBFB4}" srcOrd="0" destOrd="0" presId="urn:microsoft.com/office/officeart/2005/8/layout/hList1"/>
    <dgm:cxn modelId="{F6FFB2F7-1293-4A47-9686-12D02D0BA8F1}" type="presParOf" srcId="{BFCA817D-DEF0-8C4E-BE2A-C5420CA2D257}" destId="{7CE0F49F-2B9A-AF4D-AC26-945BA0F858F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8997C-BB26-6348-BF2F-38113BC7A30A}">
      <dsp:nvSpPr>
        <dsp:cNvPr id="0" name=""/>
        <dsp:cNvSpPr/>
      </dsp:nvSpPr>
      <dsp:spPr>
        <a:xfrm>
          <a:off x="2858" y="8171"/>
          <a:ext cx="2786997" cy="1114798"/>
        </a:xfrm>
        <a:prstGeom prst="rect">
          <a:avLst/>
        </a:prstGeom>
        <a:solidFill>
          <a:srgbClr val="FFC42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t" anchorCtr="0">
          <a:noAutofit/>
        </a:bodyPr>
        <a:lstStyle/>
        <a:p>
          <a:pPr marL="0" lvl="0" indent="0" algn="ctr" defTabSz="800100">
            <a:lnSpc>
              <a:spcPct val="90000"/>
            </a:lnSpc>
            <a:spcBef>
              <a:spcPct val="0"/>
            </a:spcBef>
            <a:spcAft>
              <a:spcPct val="35000"/>
            </a:spcAft>
            <a:buNone/>
          </a:pPr>
          <a:r>
            <a:rPr lang="en-GB" sz="1800" b="1" kern="1200">
              <a:solidFill>
                <a:schemeClr val="tx1"/>
              </a:solidFill>
              <a:latin typeface="Arial" panose="020B0604020202020204" pitchFamily="34" charset="0"/>
              <a:cs typeface="Arial" panose="020B0604020202020204" pitchFamily="34" charset="0"/>
            </a:rPr>
            <a:t>What matters to </a:t>
          </a:r>
          <a:br>
            <a:rPr lang="en-GB" sz="1800" b="1" kern="1200">
              <a:solidFill>
                <a:schemeClr val="tx1"/>
              </a:solidFill>
              <a:latin typeface="Arial" panose="020B0604020202020204" pitchFamily="34" charset="0"/>
              <a:cs typeface="Arial" panose="020B0604020202020204" pitchFamily="34" charset="0"/>
            </a:rPr>
          </a:br>
          <a:r>
            <a:rPr lang="en-GB" sz="1800" b="1" kern="1200">
              <a:solidFill>
                <a:schemeClr val="tx1"/>
              </a:solidFill>
              <a:latin typeface="Arial" panose="020B0604020202020204" pitchFamily="34" charset="0"/>
              <a:cs typeface="Arial" panose="020B0604020202020204" pitchFamily="34" charset="0"/>
            </a:rPr>
            <a:t>the resident?</a:t>
          </a:r>
        </a:p>
      </dsp:txBody>
      <dsp:txXfrm>
        <a:off x="2858" y="8171"/>
        <a:ext cx="2786997" cy="1114798"/>
      </dsp:txXfrm>
    </dsp:sp>
    <dsp:sp modelId="{947187B2-0A6C-2049-AA61-8430B837D8CA}">
      <dsp:nvSpPr>
        <dsp:cNvPr id="0" name=""/>
        <dsp:cNvSpPr/>
      </dsp:nvSpPr>
      <dsp:spPr>
        <a:xfrm>
          <a:off x="2858" y="1122969"/>
          <a:ext cx="2786997" cy="2503439"/>
        </a:xfrm>
        <a:prstGeom prst="rect">
          <a:avLst/>
        </a:prstGeom>
        <a:solidFill>
          <a:srgbClr val="FFECC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6350" lvl="1" indent="0" algn="ctr" defTabSz="800100">
            <a:lnSpc>
              <a:spcPct val="90000"/>
            </a:lnSpc>
            <a:spcBef>
              <a:spcPct val="0"/>
            </a:spcBef>
            <a:spcAft>
              <a:spcPts val="1086"/>
            </a:spcAft>
            <a:buFont typeface="Arial" panose="020B0604020202020204" pitchFamily="34" charset="0"/>
            <a:buNone/>
            <a:tabLst/>
          </a:pPr>
          <a:r>
            <a:rPr lang="en-GB" sz="1800" kern="1200">
              <a:solidFill>
                <a:schemeClr val="tx1">
                  <a:lumMod val="75000"/>
                  <a:lumOff val="25000"/>
                </a:schemeClr>
              </a:solidFill>
              <a:latin typeface="Arial" panose="020B0604020202020204" pitchFamily="34" charset="0"/>
              <a:cs typeface="Arial" panose="020B0604020202020204" pitchFamily="34" charset="0"/>
            </a:rPr>
            <a:t>A shared understanding of the resident’s personal </a:t>
          </a:r>
          <a:r>
            <a:rPr lang="en-GB" sz="1800" b="1" kern="1200">
              <a:solidFill>
                <a:schemeClr val="tx1">
                  <a:lumMod val="75000"/>
                  <a:lumOff val="25000"/>
                </a:schemeClr>
              </a:solidFill>
              <a:latin typeface="Arial" panose="020B0604020202020204" pitchFamily="34" charset="0"/>
              <a:cs typeface="Arial" panose="020B0604020202020204" pitchFamily="34" charset="0"/>
            </a:rPr>
            <a:t>goals</a:t>
          </a:r>
          <a:r>
            <a:rPr lang="en-GB" sz="1800" kern="1200">
              <a:solidFill>
                <a:schemeClr val="tx1">
                  <a:lumMod val="75000"/>
                  <a:lumOff val="25000"/>
                </a:schemeClr>
              </a:solidFill>
              <a:latin typeface="Arial" panose="020B0604020202020204" pitchFamily="34" charset="0"/>
              <a:cs typeface="Arial" panose="020B0604020202020204" pitchFamily="34" charset="0"/>
            </a:rPr>
            <a:t> and </a:t>
          </a:r>
          <a:r>
            <a:rPr lang="en-GB" sz="1800" b="1" kern="1200">
              <a:solidFill>
                <a:schemeClr val="tx1">
                  <a:lumMod val="75000"/>
                  <a:lumOff val="25000"/>
                </a:schemeClr>
              </a:solidFill>
              <a:latin typeface="Arial" panose="020B0604020202020204" pitchFamily="34" charset="0"/>
              <a:cs typeface="Arial" panose="020B0604020202020204" pitchFamily="34" charset="0"/>
            </a:rPr>
            <a:t>preferences</a:t>
          </a:r>
          <a:r>
            <a:rPr lang="en-GB" sz="1800" kern="1200">
              <a:solidFill>
                <a:schemeClr val="tx1">
                  <a:lumMod val="75000"/>
                  <a:lumOff val="25000"/>
                </a:schemeClr>
              </a:solidFill>
              <a:latin typeface="Arial" panose="020B0604020202020204" pitchFamily="34" charset="0"/>
              <a:cs typeface="Arial" panose="020B0604020202020204" pitchFamily="34" charset="0"/>
            </a:rPr>
            <a:t> may improve health outcomes, facilitate patient-centred RMMRs, and drive comprehensive care planning</a:t>
          </a:r>
          <a:r>
            <a:rPr lang="en-GB" sz="1800" kern="1200" baseline="30000">
              <a:solidFill>
                <a:schemeClr val="tx1">
                  <a:lumMod val="75000"/>
                  <a:lumOff val="25000"/>
                </a:schemeClr>
              </a:solidFill>
              <a:latin typeface="Arial" panose="020B0604020202020204" pitchFamily="34" charset="0"/>
              <a:cs typeface="Arial" panose="020B0604020202020204" pitchFamily="34" charset="0"/>
            </a:rPr>
            <a:t>2,3</a:t>
          </a:r>
          <a:r>
            <a:rPr lang="en-GB" sz="1800" kern="1200">
              <a:solidFill>
                <a:schemeClr val="tx1">
                  <a:lumMod val="75000"/>
                  <a:lumOff val="25000"/>
                </a:schemeClr>
              </a:solidFill>
              <a:latin typeface="Arial" panose="020B0604020202020204" pitchFamily="34" charset="0"/>
              <a:cs typeface="Arial" panose="020B0604020202020204" pitchFamily="34" charset="0"/>
            </a:rPr>
            <a:t>  </a:t>
          </a:r>
        </a:p>
      </dsp:txBody>
      <dsp:txXfrm>
        <a:off x="2858" y="1122969"/>
        <a:ext cx="2786997" cy="2503439"/>
      </dsp:txXfrm>
    </dsp:sp>
    <dsp:sp modelId="{CAE87F77-8AA3-244F-A7ED-DBBE538441BA}">
      <dsp:nvSpPr>
        <dsp:cNvPr id="0" name=""/>
        <dsp:cNvSpPr/>
      </dsp:nvSpPr>
      <dsp:spPr>
        <a:xfrm>
          <a:off x="3180035" y="8171"/>
          <a:ext cx="2786997" cy="1114798"/>
        </a:xfrm>
        <a:prstGeom prst="rect">
          <a:avLst/>
        </a:prstGeom>
        <a:solidFill>
          <a:srgbClr val="401E6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Medicines</a:t>
          </a:r>
        </a:p>
      </dsp:txBody>
      <dsp:txXfrm>
        <a:off x="3180035" y="8171"/>
        <a:ext cx="2786997" cy="1114798"/>
      </dsp:txXfrm>
    </dsp:sp>
    <dsp:sp modelId="{FEF8A99D-A5CB-0D47-A89B-8A2D4999156D}">
      <dsp:nvSpPr>
        <dsp:cNvPr id="0" name=""/>
        <dsp:cNvSpPr/>
      </dsp:nvSpPr>
      <dsp:spPr>
        <a:xfrm>
          <a:off x="3180035" y="1122969"/>
          <a:ext cx="2786997" cy="2503439"/>
        </a:xfrm>
        <a:prstGeom prst="rect">
          <a:avLst/>
        </a:prstGeom>
        <a:solidFill>
          <a:srgbClr val="E0DCEB"/>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6350" lvl="1" indent="0" algn="ctr" defTabSz="800100">
            <a:lnSpc>
              <a:spcPct val="90000"/>
            </a:lnSpc>
            <a:spcBef>
              <a:spcPct val="0"/>
            </a:spcBef>
            <a:spcAft>
              <a:spcPts val="1086"/>
            </a:spcAft>
            <a:buFontTx/>
            <a:buNone/>
            <a:tabLst/>
          </a:pPr>
          <a:r>
            <a:rPr lang="en-GB" sz="1800" kern="1200">
              <a:solidFill>
                <a:schemeClr val="tx1">
                  <a:lumMod val="75000"/>
                  <a:lumOff val="25000"/>
                </a:schemeClr>
              </a:solidFill>
              <a:latin typeface="Arial" panose="020B0604020202020204" pitchFamily="34" charset="0"/>
              <a:cs typeface="Arial" panose="020B0604020202020204" pitchFamily="34" charset="0"/>
            </a:rPr>
            <a:t>Consider </a:t>
          </a:r>
          <a:r>
            <a:rPr lang="en-GB" sz="1800" b="1" kern="1200">
              <a:solidFill>
                <a:schemeClr val="tx1">
                  <a:lumMod val="75000"/>
                  <a:lumOff val="25000"/>
                </a:schemeClr>
              </a:solidFill>
              <a:latin typeface="Arial" panose="020B0604020202020204" pitchFamily="34" charset="0"/>
              <a:cs typeface="Arial" panose="020B0604020202020204" pitchFamily="34" charset="0"/>
            </a:rPr>
            <a:t>reviewing</a:t>
          </a:r>
          <a:r>
            <a:rPr lang="en-GB" sz="1800" kern="1200">
              <a:solidFill>
                <a:schemeClr val="tx1">
                  <a:lumMod val="75000"/>
                  <a:lumOff val="25000"/>
                </a:schemeClr>
              </a:solidFill>
              <a:latin typeface="Arial" panose="020B0604020202020204" pitchFamily="34" charset="0"/>
              <a:cs typeface="Arial" panose="020B0604020202020204" pitchFamily="34" charset="0"/>
            </a:rPr>
            <a:t> the resident’s current </a:t>
          </a:r>
          <a:r>
            <a:rPr lang="en-GB" sz="1800" b="1" kern="1200">
              <a:solidFill>
                <a:schemeClr val="tx1">
                  <a:lumMod val="75000"/>
                  <a:lumOff val="25000"/>
                </a:schemeClr>
              </a:solidFill>
              <a:latin typeface="Arial" panose="020B0604020202020204" pitchFamily="34" charset="0"/>
              <a:cs typeface="Arial" panose="020B0604020202020204" pitchFamily="34" charset="0"/>
            </a:rPr>
            <a:t>medicines list</a:t>
          </a:r>
          <a:r>
            <a:rPr lang="en-GB" sz="1800" kern="1200">
              <a:solidFill>
                <a:schemeClr val="tx1">
                  <a:lumMod val="75000"/>
                  <a:lumOff val="25000"/>
                </a:schemeClr>
              </a:solidFill>
              <a:latin typeface="Arial" panose="020B0604020202020204" pitchFamily="34" charset="0"/>
              <a:cs typeface="Arial" panose="020B0604020202020204" pitchFamily="34" charset="0"/>
            </a:rPr>
            <a:t>, including non-prescription and over-the-counter medicines, at any transition of care or change in condition</a:t>
          </a:r>
          <a:r>
            <a:rPr lang="en-GB" sz="1800" kern="1200" baseline="30000">
              <a:solidFill>
                <a:schemeClr val="tx1">
                  <a:lumMod val="75000"/>
                  <a:lumOff val="25000"/>
                </a:schemeClr>
              </a:solidFill>
              <a:latin typeface="Arial" panose="020B0604020202020204" pitchFamily="34" charset="0"/>
              <a:cs typeface="Arial" panose="020B0604020202020204" pitchFamily="34" charset="0"/>
            </a:rPr>
            <a:t>1</a:t>
          </a:r>
        </a:p>
      </dsp:txBody>
      <dsp:txXfrm>
        <a:off x="3180035" y="1122969"/>
        <a:ext cx="2786997" cy="2503439"/>
      </dsp:txXfrm>
    </dsp:sp>
    <dsp:sp modelId="{8600CC2A-C2D4-B64B-9150-7FC2BDEFBFB4}">
      <dsp:nvSpPr>
        <dsp:cNvPr id="0" name=""/>
        <dsp:cNvSpPr/>
      </dsp:nvSpPr>
      <dsp:spPr>
        <a:xfrm>
          <a:off x="6357212" y="8171"/>
          <a:ext cx="2786997" cy="1114798"/>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Mobility and </a:t>
          </a:r>
          <a:br>
            <a:rPr lang="en-GB" sz="1800" b="1" kern="1200">
              <a:latin typeface="Arial" panose="020B0604020202020204" pitchFamily="34" charset="0"/>
              <a:cs typeface="Arial" panose="020B0604020202020204" pitchFamily="34" charset="0"/>
            </a:rPr>
          </a:br>
          <a:r>
            <a:rPr lang="en-GB" sz="1800" b="1" kern="1200">
              <a:latin typeface="Arial" panose="020B0604020202020204" pitchFamily="34" charset="0"/>
              <a:cs typeface="Arial" panose="020B0604020202020204" pitchFamily="34" charset="0"/>
            </a:rPr>
            <a:t>cognitive function</a:t>
          </a:r>
        </a:p>
      </dsp:txBody>
      <dsp:txXfrm>
        <a:off x="6357212" y="8171"/>
        <a:ext cx="2786997" cy="1114798"/>
      </dsp:txXfrm>
    </dsp:sp>
    <dsp:sp modelId="{7CE0F49F-2B9A-AF4D-AC26-945BA0F858F9}">
      <dsp:nvSpPr>
        <dsp:cNvPr id="0" name=""/>
        <dsp:cNvSpPr/>
      </dsp:nvSpPr>
      <dsp:spPr>
        <a:xfrm>
          <a:off x="6357212" y="1122969"/>
          <a:ext cx="2786997" cy="2503439"/>
        </a:xfrm>
        <a:prstGeom prst="rect">
          <a:avLst/>
        </a:prstGeom>
        <a:solidFill>
          <a:srgbClr val="E3EFD4"/>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ctr" defTabSz="800100">
            <a:lnSpc>
              <a:spcPct val="90000"/>
            </a:lnSpc>
            <a:spcBef>
              <a:spcPct val="0"/>
            </a:spcBef>
            <a:spcAft>
              <a:spcPts val="1086"/>
            </a:spcAft>
            <a:buFontTx/>
            <a:buNone/>
          </a:pPr>
          <a:r>
            <a:rPr lang="en-GB" sz="1800" kern="1200">
              <a:solidFill>
                <a:schemeClr val="tx1">
                  <a:lumMod val="75000"/>
                  <a:lumOff val="25000"/>
                </a:schemeClr>
              </a:solidFill>
              <a:latin typeface="Arial" panose="020B0604020202020204" pitchFamily="34" charset="0"/>
              <a:cs typeface="Arial" panose="020B0604020202020204" pitchFamily="34" charset="0"/>
            </a:rPr>
            <a:t>Consider anticholinergic burden when a resident experiences a </a:t>
          </a:r>
          <a:r>
            <a:rPr lang="en-GB" sz="1800" b="1" kern="1200">
              <a:solidFill>
                <a:schemeClr val="tx1">
                  <a:lumMod val="75000"/>
                  <a:lumOff val="25000"/>
                </a:schemeClr>
              </a:solidFill>
              <a:latin typeface="Arial" panose="020B0604020202020204" pitchFamily="34" charset="0"/>
              <a:cs typeface="Arial" panose="020B0604020202020204" pitchFamily="34" charset="0"/>
            </a:rPr>
            <a:t>fall</a:t>
          </a:r>
          <a:r>
            <a:rPr lang="en-GB" sz="1800" kern="1200">
              <a:solidFill>
                <a:schemeClr val="tx1">
                  <a:lumMod val="75000"/>
                  <a:lumOff val="25000"/>
                </a:schemeClr>
              </a:solidFill>
              <a:latin typeface="Arial" panose="020B0604020202020204" pitchFamily="34" charset="0"/>
              <a:cs typeface="Arial" panose="020B0604020202020204" pitchFamily="34" charset="0"/>
            </a:rPr>
            <a:t> or </a:t>
          </a:r>
          <a:r>
            <a:rPr lang="en-GB" sz="1800" b="1" kern="1200">
              <a:solidFill>
                <a:schemeClr val="tx1">
                  <a:lumMod val="75000"/>
                  <a:lumOff val="25000"/>
                </a:schemeClr>
              </a:solidFill>
              <a:latin typeface="Arial" panose="020B0604020202020204" pitchFamily="34" charset="0"/>
              <a:cs typeface="Arial" panose="020B0604020202020204" pitchFamily="34" charset="0"/>
            </a:rPr>
            <a:t>cognitive decline</a:t>
          </a:r>
          <a:r>
            <a:rPr lang="en-GB" sz="1800" b="0" kern="1200" baseline="30000">
              <a:solidFill>
                <a:schemeClr val="tx1">
                  <a:lumMod val="75000"/>
                  <a:lumOff val="25000"/>
                </a:schemeClr>
              </a:solidFill>
              <a:latin typeface="Arial" panose="020B0604020202020204" pitchFamily="34" charset="0"/>
              <a:cs typeface="Arial" panose="020B0604020202020204" pitchFamily="34" charset="0"/>
            </a:rPr>
            <a:t>1</a:t>
          </a:r>
        </a:p>
      </dsp:txBody>
      <dsp:txXfrm>
        <a:off x="6357212" y="1122969"/>
        <a:ext cx="2786997" cy="250343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5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AE6A56CF-E3BF-444F-AE80-F670646B2BB8}" type="datetimeFigureOut">
              <a:rPr lang="en-AU" smtClean="0"/>
              <a:t>18/10/2022</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01476993-F49C-4991-AE7C-4FC74073EA34}" type="slidenum">
              <a:rPr lang="en-AU" smtClean="0"/>
              <a:t>‹#›</a:t>
            </a:fld>
            <a:endParaRPr lang="en-AU"/>
          </a:p>
        </p:txBody>
      </p:sp>
    </p:spTree>
    <p:extLst>
      <p:ext uri="{BB962C8B-B14F-4D97-AF65-F5344CB8AC3E}">
        <p14:creationId xmlns:p14="http://schemas.microsoft.com/office/powerpoint/2010/main" val="1069265047"/>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227E9714-94BE-4077-A0EC-73242F8C8413}" type="slidenum">
              <a:rPr lang="en-AU" smtClean="0"/>
              <a:pPr/>
              <a:t>1</a:t>
            </a:fld>
            <a:endParaRPr lang="en-AU"/>
          </a:p>
        </p:txBody>
      </p:sp>
    </p:spTree>
    <p:extLst>
      <p:ext uri="{BB962C8B-B14F-4D97-AF65-F5344CB8AC3E}">
        <p14:creationId xmlns:p14="http://schemas.microsoft.com/office/powerpoint/2010/main" val="1833264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10</a:t>
            </a:fld>
            <a:endParaRPr lang="en-AU"/>
          </a:p>
        </p:txBody>
      </p:sp>
    </p:spTree>
    <p:extLst>
      <p:ext uri="{BB962C8B-B14F-4D97-AF65-F5344CB8AC3E}">
        <p14:creationId xmlns:p14="http://schemas.microsoft.com/office/powerpoint/2010/main" val="415545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900" dirty="0">
              <a:cs typeface="Calibri"/>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11</a:t>
            </a:fld>
            <a:endParaRPr lang="en-AU"/>
          </a:p>
        </p:txBody>
      </p:sp>
    </p:spTree>
    <p:extLst>
      <p:ext uri="{BB962C8B-B14F-4D97-AF65-F5344CB8AC3E}">
        <p14:creationId xmlns:p14="http://schemas.microsoft.com/office/powerpoint/2010/main" val="291705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900" dirty="0">
              <a:cs typeface="Calibri"/>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12</a:t>
            </a:fld>
            <a:endParaRPr lang="en-AU"/>
          </a:p>
        </p:txBody>
      </p:sp>
    </p:spTree>
    <p:extLst>
      <p:ext uri="{BB962C8B-B14F-4D97-AF65-F5344CB8AC3E}">
        <p14:creationId xmlns:p14="http://schemas.microsoft.com/office/powerpoint/2010/main" val="1148290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13</a:t>
            </a:fld>
            <a:endParaRPr lang="en-AU"/>
          </a:p>
        </p:txBody>
      </p:sp>
    </p:spTree>
    <p:extLst>
      <p:ext uri="{BB962C8B-B14F-4D97-AF65-F5344CB8AC3E}">
        <p14:creationId xmlns:p14="http://schemas.microsoft.com/office/powerpoint/2010/main" val="215295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14</a:t>
            </a:fld>
            <a:endParaRPr lang="en-AU"/>
          </a:p>
        </p:txBody>
      </p:sp>
    </p:spTree>
    <p:extLst>
      <p:ext uri="{BB962C8B-B14F-4D97-AF65-F5344CB8AC3E}">
        <p14:creationId xmlns:p14="http://schemas.microsoft.com/office/powerpoint/2010/main" val="20856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15</a:t>
            </a:fld>
            <a:endParaRPr lang="en-AU"/>
          </a:p>
        </p:txBody>
      </p:sp>
    </p:spTree>
    <p:extLst>
      <p:ext uri="{BB962C8B-B14F-4D97-AF65-F5344CB8AC3E}">
        <p14:creationId xmlns:p14="http://schemas.microsoft.com/office/powerpoint/2010/main" val="4286463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16</a:t>
            </a:fld>
            <a:endParaRPr lang="en-AU"/>
          </a:p>
        </p:txBody>
      </p:sp>
    </p:spTree>
    <p:extLst>
      <p:ext uri="{BB962C8B-B14F-4D97-AF65-F5344CB8AC3E}">
        <p14:creationId xmlns:p14="http://schemas.microsoft.com/office/powerpoint/2010/main" val="2290590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17</a:t>
            </a:fld>
            <a:endParaRPr lang="en-AU"/>
          </a:p>
        </p:txBody>
      </p:sp>
    </p:spTree>
    <p:extLst>
      <p:ext uri="{BB962C8B-B14F-4D97-AF65-F5344CB8AC3E}">
        <p14:creationId xmlns:p14="http://schemas.microsoft.com/office/powerpoint/2010/main" val="282110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18</a:t>
            </a:fld>
            <a:endParaRPr lang="en-AU"/>
          </a:p>
        </p:txBody>
      </p:sp>
    </p:spTree>
    <p:extLst>
      <p:ext uri="{BB962C8B-B14F-4D97-AF65-F5344CB8AC3E}">
        <p14:creationId xmlns:p14="http://schemas.microsoft.com/office/powerpoint/2010/main" val="2880907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19</a:t>
            </a:fld>
            <a:endParaRPr lang="en-AU"/>
          </a:p>
        </p:txBody>
      </p:sp>
    </p:spTree>
    <p:extLst>
      <p:ext uri="{BB962C8B-B14F-4D97-AF65-F5344CB8AC3E}">
        <p14:creationId xmlns:p14="http://schemas.microsoft.com/office/powerpoint/2010/main" val="288434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2</a:t>
            </a:fld>
            <a:endParaRPr lang="en-AU"/>
          </a:p>
        </p:txBody>
      </p:sp>
    </p:spTree>
    <p:extLst>
      <p:ext uri="{BB962C8B-B14F-4D97-AF65-F5344CB8AC3E}">
        <p14:creationId xmlns:p14="http://schemas.microsoft.com/office/powerpoint/2010/main" val="1336735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20</a:t>
            </a:fld>
            <a:endParaRPr lang="en-AU"/>
          </a:p>
        </p:txBody>
      </p:sp>
    </p:spTree>
    <p:extLst>
      <p:ext uri="{BB962C8B-B14F-4D97-AF65-F5344CB8AC3E}">
        <p14:creationId xmlns:p14="http://schemas.microsoft.com/office/powerpoint/2010/main" val="136346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87DB832-F21F-41CD-81D1-9795C5571385}" type="slidenum">
              <a:rPr lang="en-AU" smtClean="0"/>
              <a:t>21</a:t>
            </a:fld>
            <a:endParaRPr lang="en-AU"/>
          </a:p>
        </p:txBody>
      </p:sp>
    </p:spTree>
    <p:extLst>
      <p:ext uri="{BB962C8B-B14F-4D97-AF65-F5344CB8AC3E}">
        <p14:creationId xmlns:p14="http://schemas.microsoft.com/office/powerpoint/2010/main" val="3200766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C87DB832-F21F-41CD-81D1-9795C5571385}" type="slidenum">
              <a:rPr lang="en-AU" smtClean="0"/>
              <a:t>22</a:t>
            </a:fld>
            <a:endParaRPr lang="en-AU"/>
          </a:p>
        </p:txBody>
      </p:sp>
    </p:spTree>
    <p:extLst>
      <p:ext uri="{BB962C8B-B14F-4D97-AF65-F5344CB8AC3E}">
        <p14:creationId xmlns:p14="http://schemas.microsoft.com/office/powerpoint/2010/main" val="3014707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C87DB832-F21F-41CD-81D1-9795C5571385}" type="slidenum">
              <a:rPr lang="en-AU" smtClean="0"/>
              <a:t>23</a:t>
            </a:fld>
            <a:endParaRPr lang="en-AU"/>
          </a:p>
        </p:txBody>
      </p:sp>
    </p:spTree>
    <p:extLst>
      <p:ext uri="{BB962C8B-B14F-4D97-AF65-F5344CB8AC3E}">
        <p14:creationId xmlns:p14="http://schemas.microsoft.com/office/powerpoint/2010/main" val="3622974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24</a:t>
            </a:fld>
            <a:endParaRPr lang="en-AU"/>
          </a:p>
        </p:txBody>
      </p:sp>
    </p:spTree>
    <p:extLst>
      <p:ext uri="{BB962C8B-B14F-4D97-AF65-F5344CB8AC3E}">
        <p14:creationId xmlns:p14="http://schemas.microsoft.com/office/powerpoint/2010/main" val="251115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25</a:t>
            </a:fld>
            <a:endParaRPr lang="en-AU"/>
          </a:p>
        </p:txBody>
      </p:sp>
    </p:spTree>
    <p:extLst>
      <p:ext uri="{BB962C8B-B14F-4D97-AF65-F5344CB8AC3E}">
        <p14:creationId xmlns:p14="http://schemas.microsoft.com/office/powerpoint/2010/main" val="412201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7DB832-F21F-41CD-81D1-9795C5571385}" type="slidenum">
              <a:rPr lang="en-AU" smtClean="0"/>
              <a:t>26</a:t>
            </a:fld>
            <a:endParaRPr lang="en-AU"/>
          </a:p>
        </p:txBody>
      </p:sp>
    </p:spTree>
    <p:extLst>
      <p:ext uri="{BB962C8B-B14F-4D97-AF65-F5344CB8AC3E}">
        <p14:creationId xmlns:p14="http://schemas.microsoft.com/office/powerpoint/2010/main" val="228449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27</a:t>
            </a:fld>
            <a:endParaRPr lang="en-AU"/>
          </a:p>
        </p:txBody>
      </p:sp>
    </p:spTree>
    <p:extLst>
      <p:ext uri="{BB962C8B-B14F-4D97-AF65-F5344CB8AC3E}">
        <p14:creationId xmlns:p14="http://schemas.microsoft.com/office/powerpoint/2010/main" val="25738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600"/>
              </a:spcBef>
              <a:spcAft>
                <a:spcPts val="600"/>
              </a:spcAft>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28</a:t>
            </a:fld>
            <a:endParaRPr lang="en-AU"/>
          </a:p>
        </p:txBody>
      </p:sp>
    </p:spTree>
    <p:extLst>
      <p:ext uri="{BB962C8B-B14F-4D97-AF65-F5344CB8AC3E}">
        <p14:creationId xmlns:p14="http://schemas.microsoft.com/office/powerpoint/2010/main" val="2942559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29</a:t>
            </a:fld>
            <a:endParaRPr lang="en-AU"/>
          </a:p>
        </p:txBody>
      </p:sp>
    </p:spTree>
    <p:extLst>
      <p:ext uri="{BB962C8B-B14F-4D97-AF65-F5344CB8AC3E}">
        <p14:creationId xmlns:p14="http://schemas.microsoft.com/office/powerpoint/2010/main" val="186100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3</a:t>
            </a:fld>
            <a:endParaRPr lang="en-AU"/>
          </a:p>
        </p:txBody>
      </p:sp>
    </p:spTree>
    <p:extLst>
      <p:ext uri="{BB962C8B-B14F-4D97-AF65-F5344CB8AC3E}">
        <p14:creationId xmlns:p14="http://schemas.microsoft.com/office/powerpoint/2010/main" val="957058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87DB832-F21F-41CD-81D1-9795C5571385}" type="slidenum">
              <a:rPr lang="en-AU" smtClean="0"/>
              <a:t>30</a:t>
            </a:fld>
            <a:endParaRPr lang="en-AU"/>
          </a:p>
        </p:txBody>
      </p:sp>
    </p:spTree>
    <p:extLst>
      <p:ext uri="{BB962C8B-B14F-4D97-AF65-F5344CB8AC3E}">
        <p14:creationId xmlns:p14="http://schemas.microsoft.com/office/powerpoint/2010/main" val="251020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31</a:t>
            </a:fld>
            <a:endParaRPr lang="en-AU"/>
          </a:p>
        </p:txBody>
      </p:sp>
    </p:spTree>
    <p:extLst>
      <p:ext uri="{BB962C8B-B14F-4D97-AF65-F5344CB8AC3E}">
        <p14:creationId xmlns:p14="http://schemas.microsoft.com/office/powerpoint/2010/main" val="3992270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32</a:t>
            </a:fld>
            <a:endParaRPr lang="en-AU"/>
          </a:p>
        </p:txBody>
      </p:sp>
    </p:spTree>
    <p:extLst>
      <p:ext uri="{BB962C8B-B14F-4D97-AF65-F5344CB8AC3E}">
        <p14:creationId xmlns:p14="http://schemas.microsoft.com/office/powerpoint/2010/main" val="2707777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33</a:t>
            </a:fld>
            <a:endParaRPr lang="en-AU"/>
          </a:p>
        </p:txBody>
      </p:sp>
    </p:spTree>
    <p:extLst>
      <p:ext uri="{BB962C8B-B14F-4D97-AF65-F5344CB8AC3E}">
        <p14:creationId xmlns:p14="http://schemas.microsoft.com/office/powerpoint/2010/main" val="357226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7DB832-F21F-41CD-81D1-9795C5571385}" type="slidenum">
              <a:rPr lang="en-AU" smtClean="0"/>
              <a:t>4</a:t>
            </a:fld>
            <a:endParaRPr lang="en-AU"/>
          </a:p>
        </p:txBody>
      </p:sp>
    </p:spTree>
    <p:extLst>
      <p:ext uri="{BB962C8B-B14F-4D97-AF65-F5344CB8AC3E}">
        <p14:creationId xmlns:p14="http://schemas.microsoft.com/office/powerpoint/2010/main" val="423866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5</a:t>
            </a:fld>
            <a:endParaRPr lang="en-AU"/>
          </a:p>
        </p:txBody>
      </p:sp>
    </p:spTree>
    <p:extLst>
      <p:ext uri="{BB962C8B-B14F-4D97-AF65-F5344CB8AC3E}">
        <p14:creationId xmlns:p14="http://schemas.microsoft.com/office/powerpoint/2010/main" val="29939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6</a:t>
            </a:fld>
            <a:endParaRPr lang="en-AU"/>
          </a:p>
        </p:txBody>
      </p:sp>
    </p:spTree>
    <p:extLst>
      <p:ext uri="{BB962C8B-B14F-4D97-AF65-F5344CB8AC3E}">
        <p14:creationId xmlns:p14="http://schemas.microsoft.com/office/powerpoint/2010/main" val="63153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87DB832-F21F-41CD-81D1-9795C5571385}" type="slidenum">
              <a:rPr lang="en-AU" smtClean="0"/>
              <a:t>7</a:t>
            </a:fld>
            <a:endParaRPr lang="en-AU"/>
          </a:p>
        </p:txBody>
      </p:sp>
    </p:spTree>
    <p:extLst>
      <p:ext uri="{BB962C8B-B14F-4D97-AF65-F5344CB8AC3E}">
        <p14:creationId xmlns:p14="http://schemas.microsoft.com/office/powerpoint/2010/main" val="284609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600"/>
              </a:spcAft>
            </a:pPr>
            <a:endParaRPr lang="en-US" dirty="0"/>
          </a:p>
          <a:p>
            <a:endParaRPr lang="en-AU" sz="900" dirty="0">
              <a:cs typeface="Calibri"/>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8</a:t>
            </a:fld>
            <a:endParaRPr lang="en-AU"/>
          </a:p>
        </p:txBody>
      </p:sp>
    </p:spTree>
    <p:extLst>
      <p:ext uri="{BB962C8B-B14F-4D97-AF65-F5344CB8AC3E}">
        <p14:creationId xmlns:p14="http://schemas.microsoft.com/office/powerpoint/2010/main" val="1434778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7DB832-F21F-41CD-81D1-9795C5571385}" type="slidenum">
              <a:rPr lang="en-AU" smtClean="0"/>
              <a:t>9</a:t>
            </a:fld>
            <a:endParaRPr lang="en-AU"/>
          </a:p>
        </p:txBody>
      </p:sp>
    </p:spTree>
    <p:extLst>
      <p:ext uri="{BB962C8B-B14F-4D97-AF65-F5344CB8AC3E}">
        <p14:creationId xmlns:p14="http://schemas.microsoft.com/office/powerpoint/2010/main" val="4004609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65337-DEB7-4E43-A863-30F6C17124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 y="0"/>
            <a:ext cx="10165017" cy="5027023"/>
          </a:xfrm>
          <a:prstGeom prst="rect">
            <a:avLst/>
          </a:prstGeom>
        </p:spPr>
      </p:pic>
      <p:sp>
        <p:nvSpPr>
          <p:cNvPr id="2" name="Title 1"/>
          <p:cNvSpPr>
            <a:spLocks noGrp="1"/>
          </p:cNvSpPr>
          <p:nvPr>
            <p:ph type="ctrTitle" hasCustomPrompt="1"/>
          </p:nvPr>
        </p:nvSpPr>
        <p:spPr bwMode="white">
          <a:xfrm>
            <a:off x="362227" y="609463"/>
            <a:ext cx="8913577" cy="2387009"/>
          </a:xfrm>
        </p:spPr>
        <p:txBody>
          <a:bodyPr/>
          <a:lstStyle>
            <a:lvl1pPr>
              <a:lnSpc>
                <a:spcPct val="85000"/>
              </a:lnSpc>
              <a:defRPr sz="5800" cap="none" baseline="0">
                <a:solidFill>
                  <a:schemeClr val="bg1"/>
                </a:solidFill>
              </a:defRPr>
            </a:lvl1pPr>
          </a:lstStyle>
          <a:p>
            <a:r>
              <a:rPr lang="en-US"/>
              <a:t>Click to edit master</a:t>
            </a:r>
            <a:br>
              <a:rPr lang="en-US"/>
            </a:br>
            <a:r>
              <a:rPr lang="en-US"/>
              <a:t>title style</a:t>
            </a:r>
          </a:p>
        </p:txBody>
      </p:sp>
      <p:sp>
        <p:nvSpPr>
          <p:cNvPr id="3" name="Subtitle 2"/>
          <p:cNvSpPr>
            <a:spLocks noGrp="1"/>
          </p:cNvSpPr>
          <p:nvPr>
            <p:ph type="subTitle" idx="1"/>
          </p:nvPr>
        </p:nvSpPr>
        <p:spPr bwMode="white">
          <a:xfrm>
            <a:off x="362227" y="3022855"/>
            <a:ext cx="8913577" cy="1460500"/>
          </a:xfrm>
          <a:prstGeom prst="rect">
            <a:avLst/>
          </a:prstGeom>
        </p:spPr>
        <p:txBody>
          <a:bodyPr>
            <a:normAutofit/>
          </a:bodyPr>
          <a:lstStyle>
            <a:lvl1pPr marL="0" indent="0" algn="l">
              <a:lnSpc>
                <a:spcPct val="90000"/>
              </a:lnSpc>
              <a:spcBef>
                <a:spcPts val="0"/>
              </a:spcBef>
              <a:spcAft>
                <a:spcPts val="0"/>
              </a:spcAft>
              <a:buNone/>
              <a:defRPr sz="3800">
                <a:solidFill>
                  <a:srgbClr val="FFFFFF"/>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82150198"/>
      </p:ext>
    </p:extLst>
  </p:cSld>
  <p:clrMapOvr>
    <a:masterClrMapping/>
  </p:clrMapOvr>
  <p:extLst>
    <p:ext uri="{DCECCB84-F9BA-43D5-87BE-67443E8EF086}">
      <p15:sldGuideLst xmlns:p15="http://schemas.microsoft.com/office/powerpoint/2012/main">
        <p15:guide id="1" orient="horz" pos="3167" userDrawn="1">
          <p15:clr>
            <a:srgbClr val="FBAE40"/>
          </p15:clr>
        </p15:guide>
        <p15:guide id="2" pos="3200" userDrawn="1">
          <p15:clr>
            <a:srgbClr val="FBAE40"/>
          </p15:clr>
        </p15:guide>
        <p15:guide id="3" pos="6185" userDrawn="1">
          <p15:clr>
            <a:srgbClr val="FBAE40"/>
          </p15:clr>
        </p15:guide>
        <p15:guide id="4" orient="horz" pos="3478" userDrawn="1">
          <p15:clr>
            <a:srgbClr val="FBAE40"/>
          </p15:clr>
        </p15:guide>
        <p15:guide id="5" orient="horz" pos="3299" userDrawn="1">
          <p15:clr>
            <a:srgbClr val="FBAE40"/>
          </p15:clr>
        </p15:guide>
        <p15:guide id="6" pos="49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0160000" cy="3923881"/>
          </a:xfrm>
        </p:spPr>
        <p:txBody>
          <a:bodyPr/>
          <a:lstStyle/>
          <a:p>
            <a:endParaRPr lang="en-AU"/>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7041" t="29342" r="7082" b="22652"/>
          <a:stretch/>
        </p:blipFill>
        <p:spPr>
          <a:xfrm>
            <a:off x="0" y="4001632"/>
            <a:ext cx="10160000" cy="1865584"/>
          </a:xfrm>
          <a:prstGeom prst="rect">
            <a:avLst/>
          </a:prstGeom>
        </p:spPr>
      </p:pic>
      <p:sp>
        <p:nvSpPr>
          <p:cNvPr id="5" name="Text Placeholder 4">
            <a:extLst>
              <a:ext uri="{FF2B5EF4-FFF2-40B4-BE49-F238E27FC236}">
                <a16:creationId xmlns:a16="http://schemas.microsoft.com/office/drawing/2014/main" id="{5FFF2BD1-3363-4114-8221-A5C391EF43BC}"/>
              </a:ext>
            </a:extLst>
          </p:cNvPr>
          <p:cNvSpPr>
            <a:spLocks noGrp="1"/>
          </p:cNvSpPr>
          <p:nvPr>
            <p:ph type="body" sz="quarter" idx="11" hasCustomPrompt="1"/>
          </p:nvPr>
        </p:nvSpPr>
        <p:spPr>
          <a:xfrm>
            <a:off x="504825" y="4100513"/>
            <a:ext cx="9153525" cy="1420812"/>
          </a:xfrm>
        </p:spPr>
        <p:txBody>
          <a:bodyPr>
            <a:normAutofit/>
          </a:bodyPr>
          <a:lstStyle>
            <a:lvl1pPr>
              <a:lnSpc>
                <a:spcPts val="5000"/>
              </a:lnSpc>
              <a:spcBef>
                <a:spcPts val="0"/>
              </a:spcBef>
              <a:defRPr sz="4800" b="1">
                <a:solidFill>
                  <a:schemeClr val="bg1"/>
                </a:solidFill>
              </a:defRPr>
            </a:lvl1pPr>
          </a:lstStyle>
          <a:p>
            <a:pPr lvl="0"/>
            <a:r>
              <a:rPr lang="en-US"/>
              <a:t>Click to edit</a:t>
            </a:r>
            <a:br>
              <a:rPr lang="en-US"/>
            </a:br>
            <a:r>
              <a:rPr lang="en-US"/>
              <a:t>Master text styles</a:t>
            </a:r>
          </a:p>
        </p:txBody>
      </p:sp>
    </p:spTree>
    <p:extLst>
      <p:ext uri="{BB962C8B-B14F-4D97-AF65-F5344CB8AC3E}">
        <p14:creationId xmlns:p14="http://schemas.microsoft.com/office/powerpoint/2010/main" val="311958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hasCustomPrompt="1"/>
          </p:nvPr>
        </p:nvSpPr>
        <p:spPr/>
        <p:txBody>
          <a:bodyPr/>
          <a:lstStyle>
            <a:lvl1pPr>
              <a:defRPr cap="none"/>
            </a:lvl1p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2">
            <a:extLst>
              <a:ext uri="{FF2B5EF4-FFF2-40B4-BE49-F238E27FC236}">
                <a16:creationId xmlns:a16="http://schemas.microsoft.com/office/drawing/2014/main" id="{FBB3C5EA-5010-49F5-A563-BB5431BA70A4}"/>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122795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hasCustomPrompt="1"/>
          </p:nvPr>
        </p:nvSpPr>
        <p:spPr/>
        <p:txBody>
          <a:bodyPr/>
          <a:lstStyle>
            <a:lvl1pPr>
              <a:defRPr cap="none"/>
            </a:lvl1pPr>
          </a:lstStyle>
          <a:p>
            <a:r>
              <a:rPr lang="en-US"/>
              <a:t>Click to edit master title style</a:t>
            </a:r>
            <a:endParaRPr lang="en-GB"/>
          </a:p>
        </p:txBody>
      </p:sp>
      <p:sp>
        <p:nvSpPr>
          <p:cNvPr id="4" name="Text Placeholder 22">
            <a:extLst>
              <a:ext uri="{FF2B5EF4-FFF2-40B4-BE49-F238E27FC236}">
                <a16:creationId xmlns:a16="http://schemas.microsoft.com/office/drawing/2014/main" id="{ED55ACF9-2C8F-4DF1-9B89-6599C8F5251C}"/>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33873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hasCustomPrompt="1"/>
          </p:nvPr>
        </p:nvSpPr>
        <p:spPr/>
        <p:txBody>
          <a:bodyPr/>
          <a:lstStyle>
            <a:lvl1pPr>
              <a:defRPr cap="none"/>
            </a:lvl1p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a:xfrm>
            <a:off x="504825" y="1273175"/>
            <a:ext cx="4487306"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0">
            <a:extLst>
              <a:ext uri="{FF2B5EF4-FFF2-40B4-BE49-F238E27FC236}">
                <a16:creationId xmlns:a16="http://schemas.microsoft.com/office/drawing/2014/main" id="{2B8725E3-DFEA-48D7-9E8D-B16701A6228A}"/>
              </a:ext>
            </a:extLst>
          </p:cNvPr>
          <p:cNvSpPr>
            <a:spLocks noGrp="1"/>
          </p:cNvSpPr>
          <p:nvPr>
            <p:ph sz="quarter" idx="11"/>
          </p:nvPr>
        </p:nvSpPr>
        <p:spPr>
          <a:xfrm>
            <a:off x="5171044" y="1273175"/>
            <a:ext cx="4487306"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2">
            <a:extLst>
              <a:ext uri="{FF2B5EF4-FFF2-40B4-BE49-F238E27FC236}">
                <a16:creationId xmlns:a16="http://schemas.microsoft.com/office/drawing/2014/main" id="{DFA71D4D-AA38-46CA-AE94-31DBAAA1E933}"/>
              </a:ext>
            </a:extLst>
          </p:cNvPr>
          <p:cNvSpPr>
            <a:spLocks noGrp="1"/>
          </p:cNvSpPr>
          <p:nvPr>
            <p:ph type="body" sz="quarter" idx="12"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71512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hasCustomPrompt="1"/>
          </p:nvPr>
        </p:nvSpPr>
        <p:spPr/>
        <p:txBody>
          <a:bodyPr/>
          <a:lstStyle>
            <a:lvl1pPr>
              <a:defRPr cap="none"/>
            </a:lvl1pPr>
          </a:lstStyle>
          <a:p>
            <a:r>
              <a:rPr lang="en-US"/>
              <a:t>Click to edit master title style</a:t>
            </a:r>
            <a:endParaRPr lang="en-GB"/>
          </a:p>
        </p:txBody>
      </p:sp>
      <p:sp>
        <p:nvSpPr>
          <p:cNvPr id="21" name="Content Placeholder 20">
            <a:extLst>
              <a:ext uri="{FF2B5EF4-FFF2-40B4-BE49-F238E27FC236}">
                <a16:creationId xmlns:a16="http://schemas.microsoft.com/office/drawing/2014/main" id="{00932DFB-C8E8-47F4-83C7-3AAB3D49D5EE}"/>
              </a:ext>
            </a:extLst>
          </p:cNvPr>
          <p:cNvSpPr>
            <a:spLocks noGrp="1"/>
          </p:cNvSpPr>
          <p:nvPr>
            <p:ph sz="quarter" idx="10"/>
          </p:nvPr>
        </p:nvSpPr>
        <p:spPr>
          <a:xfrm>
            <a:off x="504823" y="1273175"/>
            <a:ext cx="5400000"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2">
            <a:extLst>
              <a:ext uri="{FF2B5EF4-FFF2-40B4-BE49-F238E27FC236}">
                <a16:creationId xmlns:a16="http://schemas.microsoft.com/office/drawing/2014/main" id="{2DBB37E2-3E6F-4F6E-BB61-EB4E1A69C5F6}"/>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233085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638FF03-13AF-4493-B137-5ECDF87BEE5B}"/>
              </a:ext>
            </a:extLst>
          </p:cNvPr>
          <p:cNvSpPr>
            <a:spLocks noGrp="1"/>
          </p:cNvSpPr>
          <p:nvPr>
            <p:ph type="title" hasCustomPrompt="1"/>
          </p:nvPr>
        </p:nvSpPr>
        <p:spPr/>
        <p:txBody>
          <a:bodyPr/>
          <a:lstStyle>
            <a:lvl1pPr>
              <a:defRPr cap="none"/>
            </a:lvl1pPr>
          </a:lstStyle>
          <a:p>
            <a:r>
              <a:rPr lang="en-US"/>
              <a:t>Click to edit master title style</a:t>
            </a:r>
            <a:endParaRPr lang="en-GB"/>
          </a:p>
        </p:txBody>
      </p:sp>
      <p:sp>
        <p:nvSpPr>
          <p:cNvPr id="6" name="Content Placeholder 20">
            <a:extLst>
              <a:ext uri="{FF2B5EF4-FFF2-40B4-BE49-F238E27FC236}">
                <a16:creationId xmlns:a16="http://schemas.microsoft.com/office/drawing/2014/main" id="{2B8725E3-DFEA-48D7-9E8D-B16701A6228A}"/>
              </a:ext>
            </a:extLst>
          </p:cNvPr>
          <p:cNvSpPr>
            <a:spLocks noGrp="1"/>
          </p:cNvSpPr>
          <p:nvPr>
            <p:ph sz="quarter" idx="11"/>
          </p:nvPr>
        </p:nvSpPr>
        <p:spPr>
          <a:xfrm>
            <a:off x="4258350" y="1273175"/>
            <a:ext cx="5400000" cy="355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2">
            <a:extLst>
              <a:ext uri="{FF2B5EF4-FFF2-40B4-BE49-F238E27FC236}">
                <a16:creationId xmlns:a16="http://schemas.microsoft.com/office/drawing/2014/main" id="{674F9D24-26E1-493D-AAB0-2A119F0E2643}"/>
              </a:ext>
            </a:extLst>
          </p:cNvPr>
          <p:cNvSpPr>
            <a:spLocks noGrp="1"/>
          </p:cNvSpPr>
          <p:nvPr>
            <p:ph type="body" sz="quarter" idx="12"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236376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22">
            <a:extLst>
              <a:ext uri="{FF2B5EF4-FFF2-40B4-BE49-F238E27FC236}">
                <a16:creationId xmlns:a16="http://schemas.microsoft.com/office/drawing/2014/main" id="{1FAE4535-0C47-40DC-8028-C7CC6F10DEAD}"/>
              </a:ext>
            </a:extLst>
          </p:cNvPr>
          <p:cNvSpPr>
            <a:spLocks noGrp="1"/>
          </p:cNvSpPr>
          <p:nvPr>
            <p:ph type="body" sz="quarter" idx="11" hasCustomPrompt="1"/>
          </p:nvPr>
        </p:nvSpPr>
        <p:spPr>
          <a:xfrm>
            <a:off x="504825" y="5107460"/>
            <a:ext cx="7288170" cy="438579"/>
          </a:xfrm>
        </p:spPr>
        <p:txBody>
          <a:bodyPr lIns="0" tIns="0" rIns="0" bIns="0" anchor="b" anchorCtr="0">
            <a:noAutofit/>
          </a:bodyPr>
          <a:lstStyle>
            <a:lvl1pPr>
              <a:lnSpc>
                <a:spcPct val="90000"/>
              </a:lnSpc>
              <a:spcBef>
                <a:spcPts val="0"/>
              </a:spcBef>
              <a:buFontTx/>
              <a:buNone/>
              <a:defRPr sz="800"/>
            </a:lvl1pPr>
            <a:lvl2pPr marL="0" indent="0">
              <a:buNone/>
              <a:defRPr/>
            </a:lvl2pPr>
          </a:lstStyle>
          <a:p>
            <a:pPr lvl="0"/>
            <a:r>
              <a:rPr lang="en-US"/>
              <a:t>Click to edit Footnote text</a:t>
            </a:r>
          </a:p>
        </p:txBody>
      </p:sp>
    </p:spTree>
    <p:extLst>
      <p:ext uri="{BB962C8B-B14F-4D97-AF65-F5344CB8AC3E}">
        <p14:creationId xmlns:p14="http://schemas.microsoft.com/office/powerpoint/2010/main" val="68598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NPSY0013 Powerpoint BG FA4-2.jpg"/>
          <p:cNvPicPr>
            <a:picLocks noChangeAspect="1"/>
          </p:cNvPicPr>
          <p:nvPr/>
        </p:nvPicPr>
        <p:blipFill>
          <a:blip r:embed="rId10" cstate="screen"/>
          <a:srcRect b="12073"/>
          <a:stretch>
            <a:fillRect/>
          </a:stretch>
        </p:blipFill>
        <p:spPr bwMode="auto">
          <a:xfrm>
            <a:off x="0" y="3"/>
            <a:ext cx="10160000" cy="5025065"/>
          </a:xfrm>
          <a:prstGeom prst="rect">
            <a:avLst/>
          </a:prstGeom>
          <a:noFill/>
          <a:ln w="9525">
            <a:noFill/>
            <a:miter lim="800000"/>
            <a:headEnd/>
            <a:tailEnd/>
          </a:ln>
        </p:spPr>
      </p:pic>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82149" y="4"/>
            <a:ext cx="2777850" cy="914999"/>
          </a:xfrm>
          <a:prstGeom prst="rect">
            <a:avLst/>
          </a:prstGeom>
        </p:spPr>
      </p:pic>
      <p:sp>
        <p:nvSpPr>
          <p:cNvPr id="1027" name="Title Placeholder 1"/>
          <p:cNvSpPr>
            <a:spLocks noGrp="1"/>
          </p:cNvSpPr>
          <p:nvPr>
            <p:ph type="title"/>
          </p:nvPr>
        </p:nvSpPr>
        <p:spPr bwMode="auto">
          <a:xfrm>
            <a:off x="508000" y="227282"/>
            <a:ext cx="8064500" cy="9077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24100" y="5169995"/>
            <a:ext cx="1747888" cy="366354"/>
          </a:xfrm>
          <a:prstGeom prst="rect">
            <a:avLst/>
          </a:prstGeom>
        </p:spPr>
      </p:pic>
      <p:sp>
        <p:nvSpPr>
          <p:cNvPr id="3" name="Text Placeholder 2">
            <a:extLst>
              <a:ext uri="{FF2B5EF4-FFF2-40B4-BE49-F238E27FC236}">
                <a16:creationId xmlns:a16="http://schemas.microsoft.com/office/drawing/2014/main" id="{6CC1EE15-CA2D-4AAD-BECA-89E700E92048}"/>
              </a:ext>
            </a:extLst>
          </p:cNvPr>
          <p:cNvSpPr>
            <a:spLocks noGrp="1"/>
          </p:cNvSpPr>
          <p:nvPr>
            <p:ph type="body" idx="1"/>
          </p:nvPr>
        </p:nvSpPr>
        <p:spPr>
          <a:xfrm>
            <a:off x="504824" y="1273175"/>
            <a:ext cx="9153525" cy="35544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2398558"/>
      </p:ext>
    </p:extLst>
  </p:cSld>
  <p:clrMap bg1="lt1" tx1="dk1" bg2="lt2" tx2="dk2" accent1="accent1" accent2="accent2" accent3="accent3" accent4="accent4" accent5="accent5" accent6="accent6" hlink="hlink" folHlink="folHlink"/>
  <p:sldLayoutIdLst>
    <p:sldLayoutId id="2147483769" r:id="rId1"/>
    <p:sldLayoutId id="2147483794" r:id="rId2"/>
    <p:sldLayoutId id="2147483776" r:id="rId3"/>
    <p:sldLayoutId id="2147483780" r:id="rId4"/>
    <p:sldLayoutId id="2147483777" r:id="rId5"/>
    <p:sldLayoutId id="2147483778" r:id="rId6"/>
    <p:sldLayoutId id="2147483779" r:id="rId7"/>
    <p:sldLayoutId id="2147483781" r:id="rId8"/>
  </p:sldLayoutIdLst>
  <p:txStyles>
    <p:titleStyle>
      <a:lvl1pPr algn="l" defTabSz="507995" rtl="0" eaLnBrk="1" fontAlgn="base" hangingPunct="1">
        <a:lnSpc>
          <a:spcPct val="90000"/>
        </a:lnSpc>
        <a:spcBef>
          <a:spcPct val="0"/>
        </a:spcBef>
        <a:spcAft>
          <a:spcPct val="0"/>
        </a:spcAft>
        <a:defRPr sz="3200" b="1" kern="1200" cap="none" baseline="0">
          <a:solidFill>
            <a:schemeClr val="accent1"/>
          </a:solidFill>
          <a:latin typeface="Arial"/>
          <a:ea typeface="ＭＳ Ｐゴシック" charset="-128"/>
          <a:cs typeface="Arial"/>
        </a:defRPr>
      </a:lvl1pPr>
      <a:lvl2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2pPr>
      <a:lvl3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3pPr>
      <a:lvl4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4pPr>
      <a:lvl5pPr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5pPr>
      <a:lvl6pPr marL="507995"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6pPr>
      <a:lvl7pPr marL="1015990"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7pPr>
      <a:lvl8pPr marL="1523985"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8pPr>
      <a:lvl9pPr marL="2031980" algn="l" defTabSz="507995" rtl="0" eaLnBrk="1" fontAlgn="base" hangingPunct="1">
        <a:lnSpc>
          <a:spcPts val="2556"/>
        </a:lnSpc>
        <a:spcBef>
          <a:spcPct val="0"/>
        </a:spcBef>
        <a:spcAft>
          <a:spcPct val="0"/>
        </a:spcAft>
        <a:defRPr sz="2556" b="1">
          <a:solidFill>
            <a:srgbClr val="471069"/>
          </a:solidFill>
          <a:latin typeface="Arial" charset="0"/>
          <a:ea typeface="ＭＳ Ｐゴシック" charset="-128"/>
        </a:defRPr>
      </a:lvl9pPr>
    </p:titleStyle>
    <p:bodyStyle>
      <a:lvl1pPr marL="0" indent="0" algn="l" defTabSz="507995" rtl="0" eaLnBrk="1" fontAlgn="base" hangingPunct="1">
        <a:spcBef>
          <a:spcPts val="1500"/>
        </a:spcBef>
        <a:spcAft>
          <a:spcPts val="0"/>
        </a:spcAft>
        <a:buFont typeface="Calibri" panose="020F0502020204030204" pitchFamily="34" charset="0"/>
        <a:buChar char="​"/>
        <a:defRPr sz="2200" kern="1200">
          <a:solidFill>
            <a:schemeClr val="tx1"/>
          </a:solidFill>
          <a:latin typeface="Arial"/>
          <a:ea typeface="ＭＳ Ｐゴシック" charset="-128"/>
          <a:cs typeface="Arial"/>
        </a:defRPr>
      </a:lvl1pPr>
      <a:lvl2pPr marL="269875" indent="-269875" algn="l" defTabSz="507995" rtl="0" eaLnBrk="1" fontAlgn="base" hangingPunct="1">
        <a:spcBef>
          <a:spcPts val="1500"/>
        </a:spcBef>
        <a:spcAft>
          <a:spcPts val="0"/>
        </a:spcAft>
        <a:buSzPct val="80000"/>
        <a:buFontTx/>
        <a:buBlip>
          <a:blip r:embed="rId13"/>
        </a:buBlip>
        <a:defRPr sz="2200" kern="1200">
          <a:solidFill>
            <a:schemeClr val="tx1"/>
          </a:solidFill>
          <a:latin typeface="Arial"/>
          <a:ea typeface="ＭＳ Ｐゴシック" charset="-128"/>
          <a:cs typeface="Arial"/>
        </a:defRPr>
      </a:lvl2pPr>
      <a:lvl3pPr marL="539750" indent="-269875" algn="l" defTabSz="507995" rtl="0" eaLnBrk="1" fontAlgn="base" hangingPunct="1">
        <a:spcBef>
          <a:spcPts val="600"/>
        </a:spcBef>
        <a:spcAft>
          <a:spcPts val="0"/>
        </a:spcAft>
        <a:buClr>
          <a:schemeClr val="accent1"/>
        </a:buClr>
        <a:buSzPct val="80000"/>
        <a:buFont typeface="Wingdings 2" panose="05020102010507070707" pitchFamily="18" charset="2"/>
        <a:buChar char=""/>
        <a:defRPr sz="1800" kern="1200">
          <a:solidFill>
            <a:schemeClr val="tx1"/>
          </a:solidFill>
          <a:latin typeface="Arial"/>
          <a:ea typeface="ＭＳ Ｐゴシック" charset="-128"/>
          <a:cs typeface="Arial"/>
        </a:defRPr>
      </a:lvl3pPr>
      <a:lvl4pPr marL="809625" indent="-274638" algn="l" defTabSz="507995"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4pPr>
      <a:lvl5pPr marL="1079500" indent="-271463" algn="l" defTabSz="689674"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p:bodyStyle>
    <p:otherStyle>
      <a:defPPr>
        <a:defRPr lang="en-US"/>
      </a:defPPr>
      <a:lvl1pPr marL="0" algn="l" defTabSz="507995" rtl="0" eaLnBrk="1" latinLnBrk="0" hangingPunct="1">
        <a:defRPr sz="2000" kern="1200">
          <a:solidFill>
            <a:schemeClr val="tx1"/>
          </a:solidFill>
          <a:latin typeface="+mn-lt"/>
          <a:ea typeface="+mn-ea"/>
          <a:cs typeface="+mn-cs"/>
        </a:defRPr>
      </a:lvl1pPr>
      <a:lvl2pPr marL="507995" algn="l" defTabSz="507995" rtl="0" eaLnBrk="1" latinLnBrk="0" hangingPunct="1">
        <a:defRPr sz="2000" kern="1200">
          <a:solidFill>
            <a:schemeClr val="tx1"/>
          </a:solidFill>
          <a:latin typeface="+mn-lt"/>
          <a:ea typeface="+mn-ea"/>
          <a:cs typeface="+mn-cs"/>
        </a:defRPr>
      </a:lvl2pPr>
      <a:lvl3pPr marL="1015990" algn="l" defTabSz="507995" rtl="0" eaLnBrk="1" latinLnBrk="0" hangingPunct="1">
        <a:defRPr sz="2000" kern="1200">
          <a:solidFill>
            <a:schemeClr val="tx1"/>
          </a:solidFill>
          <a:latin typeface="+mn-lt"/>
          <a:ea typeface="+mn-ea"/>
          <a:cs typeface="+mn-cs"/>
        </a:defRPr>
      </a:lvl3pPr>
      <a:lvl4pPr marL="1523985" algn="l" defTabSz="507995" rtl="0" eaLnBrk="1" latinLnBrk="0" hangingPunct="1">
        <a:defRPr sz="2000" kern="1200">
          <a:solidFill>
            <a:schemeClr val="tx1"/>
          </a:solidFill>
          <a:latin typeface="+mn-lt"/>
          <a:ea typeface="+mn-ea"/>
          <a:cs typeface="+mn-cs"/>
        </a:defRPr>
      </a:lvl4pPr>
      <a:lvl5pPr marL="2031980" algn="l" defTabSz="507995" rtl="0" eaLnBrk="1" latinLnBrk="0" hangingPunct="1">
        <a:defRPr sz="2000" kern="1200">
          <a:solidFill>
            <a:schemeClr val="tx1"/>
          </a:solidFill>
          <a:latin typeface="+mn-lt"/>
          <a:ea typeface="+mn-ea"/>
          <a:cs typeface="+mn-cs"/>
        </a:defRPr>
      </a:lvl5pPr>
      <a:lvl6pPr marL="2539975" algn="l" defTabSz="507995" rtl="0" eaLnBrk="1" latinLnBrk="0" hangingPunct="1">
        <a:defRPr sz="2000" kern="1200">
          <a:solidFill>
            <a:schemeClr val="tx1"/>
          </a:solidFill>
          <a:latin typeface="+mn-lt"/>
          <a:ea typeface="+mn-ea"/>
          <a:cs typeface="+mn-cs"/>
        </a:defRPr>
      </a:lvl6pPr>
      <a:lvl7pPr marL="3047970" algn="l" defTabSz="507995" rtl="0" eaLnBrk="1" latinLnBrk="0" hangingPunct="1">
        <a:defRPr sz="2000" kern="1200">
          <a:solidFill>
            <a:schemeClr val="tx1"/>
          </a:solidFill>
          <a:latin typeface="+mn-lt"/>
          <a:ea typeface="+mn-ea"/>
          <a:cs typeface="+mn-cs"/>
        </a:defRPr>
      </a:lvl7pPr>
      <a:lvl8pPr marL="3555964" algn="l" defTabSz="507995" rtl="0" eaLnBrk="1" latinLnBrk="0" hangingPunct="1">
        <a:defRPr sz="2000" kern="1200">
          <a:solidFill>
            <a:schemeClr val="tx1"/>
          </a:solidFill>
          <a:latin typeface="+mn-lt"/>
          <a:ea typeface="+mn-ea"/>
          <a:cs typeface="+mn-cs"/>
        </a:defRPr>
      </a:lvl8pPr>
      <a:lvl9pPr marL="4063959" algn="l" defTabSz="507995"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2" userDrawn="1">
          <p15:clr>
            <a:srgbClr val="F26B43"/>
          </p15:clr>
        </p15:guide>
        <p15:guide id="2" pos="5400" userDrawn="1">
          <p15:clr>
            <a:srgbClr val="F26B43"/>
          </p15:clr>
        </p15:guide>
        <p15:guide id="3" orient="horz" pos="3478" userDrawn="1">
          <p15:clr>
            <a:srgbClr val="F26B43"/>
          </p15:clr>
        </p15:guide>
        <p15:guide id="4" pos="6084" userDrawn="1">
          <p15:clr>
            <a:srgbClr val="F26B43"/>
          </p15:clr>
        </p15:guide>
        <p15:guide id="5" pos="318" userDrawn="1">
          <p15:clr>
            <a:srgbClr val="F26B43"/>
          </p15:clr>
        </p15:guide>
        <p15:guide id="6" orient="horz" pos="30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tiff"/><Relationship Id="rId4" Type="http://schemas.openxmlformats.org/officeDocument/2006/relationships/diagramLayout" Target="../diagrams/layout1.xml"/><Relationship Id="rId9" Type="http://schemas.openxmlformats.org/officeDocument/2006/relationships/image" Target="../media/image16.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nswtag.org.au/deprescribing-tool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903" y="602376"/>
            <a:ext cx="8913577" cy="2387009"/>
          </a:xfrm>
        </p:spPr>
        <p:txBody>
          <a:bodyPr/>
          <a:lstStyle/>
          <a:p>
            <a:r>
              <a:rPr lang="en-AU"/>
              <a:t>Anticholinergic burden program</a:t>
            </a:r>
          </a:p>
        </p:txBody>
      </p:sp>
      <p:sp>
        <p:nvSpPr>
          <p:cNvPr id="3" name="Subtitle 2"/>
          <p:cNvSpPr>
            <a:spLocks noGrp="1"/>
          </p:cNvSpPr>
          <p:nvPr>
            <p:ph type="subTitle" idx="1"/>
          </p:nvPr>
        </p:nvSpPr>
        <p:spPr>
          <a:xfrm>
            <a:off x="476472" y="3211033"/>
            <a:ext cx="6803285" cy="1572002"/>
          </a:xfrm>
        </p:spPr>
        <p:txBody>
          <a:bodyPr>
            <a:noAutofit/>
          </a:bodyPr>
          <a:lstStyle/>
          <a:p>
            <a:r>
              <a:rPr lang="en-AU" sz="3600"/>
              <a:t>Face-to-face/online training</a:t>
            </a:r>
          </a:p>
          <a:p>
            <a:r>
              <a:rPr lang="en-AU" sz="2800"/>
              <a:t>[EV Name] </a:t>
            </a:r>
            <a:r>
              <a:rPr lang="en-US" sz="1400"/>
              <a:t>[Post Nominals]</a:t>
            </a:r>
          </a:p>
          <a:p>
            <a:r>
              <a:rPr lang="en-AU" sz="2800"/>
              <a:t>Educational Visitor </a:t>
            </a:r>
          </a:p>
          <a:p>
            <a:r>
              <a:rPr lang="en-AU" sz="2800"/>
              <a:t>NPS MedicineWise</a:t>
            </a:r>
          </a:p>
          <a:p>
            <a:endParaRPr lang="en-AU"/>
          </a:p>
        </p:txBody>
      </p:sp>
    </p:spTree>
    <p:extLst>
      <p:ext uri="{BB962C8B-B14F-4D97-AF65-F5344CB8AC3E}">
        <p14:creationId xmlns:p14="http://schemas.microsoft.com/office/powerpoint/2010/main" val="208910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7C5B085-04CC-48DC-955E-ABEE48883522}"/>
              </a:ext>
            </a:extLst>
          </p:cNvPr>
          <p:cNvSpPr>
            <a:spLocks noGrp="1"/>
          </p:cNvSpPr>
          <p:nvPr>
            <p:ph type="title"/>
          </p:nvPr>
        </p:nvSpPr>
        <p:spPr>
          <a:xfrm>
            <a:off x="508000" y="227282"/>
            <a:ext cx="8064500" cy="907785"/>
          </a:xfrm>
        </p:spPr>
        <p:txBody>
          <a:bodyPr/>
          <a:lstStyle/>
          <a:p>
            <a:r>
              <a:rPr lang="en-US"/>
              <a:t>Examples of medicines with </a:t>
            </a:r>
            <a:br>
              <a:rPr lang="en-US"/>
            </a:br>
            <a:r>
              <a:rPr lang="en-US"/>
              <a:t>anticholinergic effects</a:t>
            </a:r>
            <a:r>
              <a:rPr lang="en-US" baseline="30000"/>
              <a:t>1,2</a:t>
            </a:r>
          </a:p>
        </p:txBody>
      </p:sp>
      <p:sp>
        <p:nvSpPr>
          <p:cNvPr id="5" name="Content Placeholder 4">
            <a:extLst>
              <a:ext uri="{FF2B5EF4-FFF2-40B4-BE49-F238E27FC236}">
                <a16:creationId xmlns:a16="http://schemas.microsoft.com/office/drawing/2014/main" id="{3A3CA628-26C4-47FC-AA6A-E46196F5EA5A}"/>
              </a:ext>
            </a:extLst>
          </p:cNvPr>
          <p:cNvSpPr>
            <a:spLocks noGrp="1"/>
          </p:cNvSpPr>
          <p:nvPr>
            <p:ph sz="quarter" idx="10"/>
          </p:nvPr>
        </p:nvSpPr>
        <p:spPr/>
        <p:txBody>
          <a:bodyPr/>
          <a:lstStyle/>
          <a:p>
            <a:endParaRPr lang="en-AU"/>
          </a:p>
        </p:txBody>
      </p:sp>
      <p:sp>
        <p:nvSpPr>
          <p:cNvPr id="10" name="Text Placeholder 9"/>
          <p:cNvSpPr>
            <a:spLocks noGrp="1"/>
          </p:cNvSpPr>
          <p:nvPr>
            <p:ph type="body" sz="quarter" idx="11"/>
          </p:nvPr>
        </p:nvSpPr>
        <p:spPr>
          <a:xfrm>
            <a:off x="504825" y="5107460"/>
            <a:ext cx="7288170" cy="438579"/>
          </a:xfrm>
        </p:spPr>
        <p:txBody>
          <a:bodyPr/>
          <a:lstStyle/>
          <a:p>
            <a:r>
              <a:rPr lang="en-US"/>
              <a:t>1 Australian Medicines Handbook. Adelaide: AMH Pty Ltd, 2021</a:t>
            </a:r>
          </a:p>
          <a:p>
            <a:r>
              <a:rPr lang="en-US"/>
              <a:t>2 Therapeutic Guidelines. West Melbourne: Therapeutic Guidelines Ltd, 2021.</a:t>
            </a:r>
          </a:p>
        </p:txBody>
      </p:sp>
      <p:graphicFrame>
        <p:nvGraphicFramePr>
          <p:cNvPr id="6" name="Table 4">
            <a:extLst>
              <a:ext uri="{FF2B5EF4-FFF2-40B4-BE49-F238E27FC236}">
                <a16:creationId xmlns:a16="http://schemas.microsoft.com/office/drawing/2014/main" id="{6921E5C5-CF1D-F143-8965-1ABE1ADAEF11}"/>
              </a:ext>
            </a:extLst>
          </p:cNvPr>
          <p:cNvGraphicFramePr>
            <a:graphicFrameLocks/>
          </p:cNvGraphicFramePr>
          <p:nvPr>
            <p:extLst>
              <p:ext uri="{D42A27DB-BD31-4B8C-83A1-F6EECF244321}">
                <p14:modId xmlns:p14="http://schemas.microsoft.com/office/powerpoint/2010/main" val="3544449249"/>
              </p:ext>
            </p:extLst>
          </p:nvPr>
        </p:nvGraphicFramePr>
        <p:xfrm>
          <a:off x="503577" y="1350221"/>
          <a:ext cx="4404180" cy="3272627"/>
        </p:xfrm>
        <a:graphic>
          <a:graphicData uri="http://schemas.openxmlformats.org/drawingml/2006/table">
            <a:tbl>
              <a:tblPr firstRow="1" bandRow="1">
                <a:tableStyleId>{F5AB1C69-6EDB-4FF4-983F-18BD219EF322}</a:tableStyleId>
              </a:tblPr>
              <a:tblGrid>
                <a:gridCol w="1232354">
                  <a:extLst>
                    <a:ext uri="{9D8B030D-6E8A-4147-A177-3AD203B41FA5}">
                      <a16:colId xmlns:a16="http://schemas.microsoft.com/office/drawing/2014/main" val="2965368001"/>
                    </a:ext>
                  </a:extLst>
                </a:gridCol>
                <a:gridCol w="3171826">
                  <a:extLst>
                    <a:ext uri="{9D8B030D-6E8A-4147-A177-3AD203B41FA5}">
                      <a16:colId xmlns:a16="http://schemas.microsoft.com/office/drawing/2014/main" val="34716009"/>
                    </a:ext>
                  </a:extLst>
                </a:gridCol>
              </a:tblGrid>
              <a:tr h="269680">
                <a:tc>
                  <a:txBody>
                    <a:bodyPr/>
                    <a:lstStyle/>
                    <a:p>
                      <a:pPr>
                        <a:lnSpc>
                          <a:spcPct val="115000"/>
                        </a:lnSpc>
                        <a:spcBef>
                          <a:spcPts val="300"/>
                        </a:spcBef>
                        <a:spcAft>
                          <a:spcPts val="0"/>
                        </a:spcAft>
                      </a:pPr>
                      <a:r>
                        <a:rPr lang="en-AU"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Class</a:t>
                      </a:r>
                      <a:endParaRPr lang="en-AU"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40" marR="5714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200" b="1"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Medicines</a:t>
                      </a:r>
                      <a:r>
                        <a:rPr lang="en-AU" sz="1200" b="1" baseline="300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endParaRPr lang="en-AU" sz="1200" baseline="30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40" marR="5714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1493829"/>
                  </a:ext>
                </a:extLst>
              </a:tr>
              <a:tr h="976967">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Antidepressants</a:t>
                      </a:r>
                    </a:p>
                  </a:txBody>
                  <a:tcPr marL="57140" marR="57140" marT="0" marB="0" anchor="ctr">
                    <a:lnT w="12700" cap="flat" cmpd="sng" algn="ctr">
                      <a:solidFill>
                        <a:schemeClr val="bg1"/>
                      </a:solidFill>
                      <a:prstDash val="solid"/>
                      <a:round/>
                      <a:headEnd type="none" w="med" len="med"/>
                      <a:tailEnd type="none" w="med" len="med"/>
                    </a:lnT>
                  </a:tcPr>
                </a:tc>
                <a:tc>
                  <a:txBody>
                    <a:bodyPr/>
                    <a:lstStyle/>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SSRIs:</a:t>
                      </a:r>
                      <a:r>
                        <a:rPr lang="en-AU" sz="1000">
                          <a:effectLst/>
                          <a:latin typeface="Arial" panose="020B0604020202020204" pitchFamily="34" charset="0"/>
                          <a:ea typeface="Calibri" panose="020F0502020204030204" pitchFamily="34" charset="0"/>
                          <a:cs typeface="Arial" panose="020B0604020202020204" pitchFamily="34" charset="0"/>
                        </a:rPr>
                        <a:t> citalopram; escitalopram; fluoxetine; paroxetine; sertraline</a:t>
                      </a:r>
                    </a:p>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SNRIs:</a:t>
                      </a:r>
                      <a:r>
                        <a:rPr lang="en-AU" sz="1000">
                          <a:effectLst/>
                          <a:latin typeface="Arial" panose="020B0604020202020204" pitchFamily="34" charset="0"/>
                          <a:ea typeface="Calibri" panose="020F0502020204030204" pitchFamily="34" charset="0"/>
                          <a:cs typeface="Arial" panose="020B0604020202020204" pitchFamily="34" charset="0"/>
                        </a:rPr>
                        <a:t> desvenlafaxine; duloxetine; venlafaxine</a:t>
                      </a:r>
                    </a:p>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Other:</a:t>
                      </a:r>
                      <a:r>
                        <a:rPr lang="en-AU" sz="1000">
                          <a:effectLst/>
                          <a:latin typeface="Arial" panose="020B0604020202020204" pitchFamily="34" charset="0"/>
                          <a:ea typeface="Calibri" panose="020F0502020204030204" pitchFamily="34" charset="0"/>
                          <a:cs typeface="Arial" panose="020B0604020202020204" pitchFamily="34" charset="0"/>
                        </a:rPr>
                        <a:t> mirtazapine</a:t>
                      </a:r>
                    </a:p>
                  </a:txBody>
                  <a:tcPr marL="57140" marR="5714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72191730"/>
                  </a:ext>
                </a:extLst>
              </a:tr>
              <a:tr h="421764">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Antipsychotics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olanzapine; quetiapine; risperidone</a:t>
                      </a:r>
                    </a:p>
                  </a:txBody>
                  <a:tcPr marL="57140" marR="57140" marT="0" marB="0" anchor="ctr"/>
                </a:tc>
                <a:extLst>
                  <a:ext uri="{0D108BD9-81ED-4DB2-BD59-A6C34878D82A}">
                    <a16:rowId xmlns:a16="http://schemas.microsoft.com/office/drawing/2014/main" val="948171940"/>
                  </a:ext>
                </a:extLst>
              </a:tr>
              <a:tr h="430094">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Benzodiazepines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diazepam; temazepam</a:t>
                      </a:r>
                    </a:p>
                  </a:txBody>
                  <a:tcPr marL="57140" marR="57140" marT="0" marB="0" anchor="ctr"/>
                </a:tc>
                <a:extLst>
                  <a:ext uri="{0D108BD9-81ED-4DB2-BD59-A6C34878D82A}">
                    <a16:rowId xmlns:a16="http://schemas.microsoft.com/office/drawing/2014/main" val="523392461"/>
                  </a:ext>
                </a:extLst>
              </a:tr>
              <a:tr h="421764">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Opioids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codeine; fentanyl; oxycodone; tapentadol; tramadol</a:t>
                      </a:r>
                    </a:p>
                  </a:txBody>
                  <a:tcPr marL="57140" marR="57140" marT="0" marB="0" anchor="ctr"/>
                </a:tc>
                <a:extLst>
                  <a:ext uri="{0D108BD9-81ED-4DB2-BD59-A6C34878D82A}">
                    <a16:rowId xmlns:a16="http://schemas.microsoft.com/office/drawing/2014/main" val="373580438"/>
                  </a:ext>
                </a:extLst>
              </a:tr>
              <a:tr h="752358">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Adjuvants for pain management</a:t>
                      </a:r>
                    </a:p>
                  </a:txBody>
                  <a:tcPr marL="57140" marR="57140" marT="0" marB="0" anchor="ctr"/>
                </a:tc>
                <a:tc>
                  <a:txBody>
                    <a:bodyPr/>
                    <a:lstStyle/>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TCAs:</a:t>
                      </a:r>
                      <a:r>
                        <a:rPr lang="en-AU" sz="1000">
                          <a:effectLst/>
                          <a:latin typeface="Arial" panose="020B0604020202020204" pitchFamily="34" charset="0"/>
                          <a:ea typeface="Calibri" panose="020F0502020204030204" pitchFamily="34" charset="0"/>
                          <a:cs typeface="Arial" panose="020B0604020202020204" pitchFamily="34" charset="0"/>
                        </a:rPr>
                        <a:t> amitriptyline; nortriptyline</a:t>
                      </a:r>
                    </a:p>
                    <a:p>
                      <a:pPr>
                        <a:lnSpc>
                          <a:spcPct val="115000"/>
                        </a:lnSpc>
                        <a:spcBef>
                          <a:spcPts val="300"/>
                        </a:spcBef>
                        <a:spcAft>
                          <a:spcPts val="0"/>
                        </a:spcAft>
                      </a:pPr>
                      <a:r>
                        <a:rPr lang="en-AU" sz="1000" b="1" i="1" err="1">
                          <a:effectLst/>
                          <a:latin typeface="Arial" panose="020B0604020202020204" pitchFamily="34" charset="0"/>
                          <a:ea typeface="Calibri" panose="020F0502020204030204" pitchFamily="34" charset="0"/>
                          <a:cs typeface="Arial" panose="020B0604020202020204" pitchFamily="34" charset="0"/>
                        </a:rPr>
                        <a:t>Gabapentinoids</a:t>
                      </a:r>
                      <a:r>
                        <a:rPr lang="en-AU" sz="1000" b="1" i="1">
                          <a:effectLst/>
                          <a:latin typeface="Arial" panose="020B0604020202020204" pitchFamily="34" charset="0"/>
                          <a:ea typeface="Calibri" panose="020F0502020204030204" pitchFamily="34" charset="0"/>
                          <a:cs typeface="Arial" panose="020B0604020202020204" pitchFamily="34" charset="0"/>
                        </a:rPr>
                        <a:t>: </a:t>
                      </a:r>
                      <a:r>
                        <a:rPr lang="en-AU" sz="1000">
                          <a:effectLst/>
                          <a:latin typeface="Arial" panose="020B0604020202020204" pitchFamily="34" charset="0"/>
                          <a:ea typeface="Calibri" panose="020F0502020204030204" pitchFamily="34" charset="0"/>
                          <a:cs typeface="Arial" panose="020B0604020202020204" pitchFamily="34" charset="0"/>
                        </a:rPr>
                        <a:t>gabapentin; pregabalin</a:t>
                      </a:r>
                    </a:p>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SNRIs:</a:t>
                      </a:r>
                      <a:r>
                        <a:rPr lang="en-AU" sz="1000">
                          <a:effectLst/>
                          <a:latin typeface="Arial" panose="020B0604020202020204" pitchFamily="34" charset="0"/>
                          <a:ea typeface="Calibri" panose="020F0502020204030204" pitchFamily="34" charset="0"/>
                          <a:cs typeface="Arial" panose="020B0604020202020204" pitchFamily="34" charset="0"/>
                        </a:rPr>
                        <a:t> duloxetine; venlafaxine</a:t>
                      </a:r>
                    </a:p>
                  </a:txBody>
                  <a:tcPr marL="57140" marR="57140" marT="0" marB="0" anchor="ctr"/>
                </a:tc>
                <a:extLst>
                  <a:ext uri="{0D108BD9-81ED-4DB2-BD59-A6C34878D82A}">
                    <a16:rowId xmlns:a16="http://schemas.microsoft.com/office/drawing/2014/main" val="97013187"/>
                  </a:ext>
                </a:extLst>
              </a:tr>
            </a:tbl>
          </a:graphicData>
        </a:graphic>
      </p:graphicFrame>
      <p:graphicFrame>
        <p:nvGraphicFramePr>
          <p:cNvPr id="7" name="Table 4">
            <a:extLst>
              <a:ext uri="{FF2B5EF4-FFF2-40B4-BE49-F238E27FC236}">
                <a16:creationId xmlns:a16="http://schemas.microsoft.com/office/drawing/2014/main" id="{0283D83F-E896-2E49-9A49-F5D708007CBB}"/>
              </a:ext>
            </a:extLst>
          </p:cNvPr>
          <p:cNvGraphicFramePr>
            <a:graphicFrameLocks/>
          </p:cNvGraphicFramePr>
          <p:nvPr>
            <p:extLst>
              <p:ext uri="{D42A27DB-BD31-4B8C-83A1-F6EECF244321}">
                <p14:modId xmlns:p14="http://schemas.microsoft.com/office/powerpoint/2010/main" val="962289766"/>
              </p:ext>
            </p:extLst>
          </p:nvPr>
        </p:nvGraphicFramePr>
        <p:xfrm>
          <a:off x="5033176" y="1359230"/>
          <a:ext cx="4621999" cy="3263617"/>
        </p:xfrm>
        <a:graphic>
          <a:graphicData uri="http://schemas.openxmlformats.org/drawingml/2006/table">
            <a:tbl>
              <a:tblPr firstRow="1" bandRow="1">
                <a:tableStyleId>{F5AB1C69-6EDB-4FF4-983F-18BD219EF322}</a:tableStyleId>
              </a:tblPr>
              <a:tblGrid>
                <a:gridCol w="1239037">
                  <a:extLst>
                    <a:ext uri="{9D8B030D-6E8A-4147-A177-3AD203B41FA5}">
                      <a16:colId xmlns:a16="http://schemas.microsoft.com/office/drawing/2014/main" val="2965368001"/>
                    </a:ext>
                  </a:extLst>
                </a:gridCol>
                <a:gridCol w="3382962">
                  <a:extLst>
                    <a:ext uri="{9D8B030D-6E8A-4147-A177-3AD203B41FA5}">
                      <a16:colId xmlns:a16="http://schemas.microsoft.com/office/drawing/2014/main" val="34716009"/>
                    </a:ext>
                  </a:extLst>
                </a:gridCol>
              </a:tblGrid>
              <a:tr h="261645">
                <a:tc>
                  <a:txBody>
                    <a:bodyPr/>
                    <a:lstStyle/>
                    <a:p>
                      <a:pPr>
                        <a:lnSpc>
                          <a:spcPct val="115000"/>
                        </a:lnSpc>
                        <a:spcBef>
                          <a:spcPts val="300"/>
                        </a:spcBef>
                        <a:spcAft>
                          <a:spcPts val="0"/>
                        </a:spcAft>
                      </a:pPr>
                      <a:r>
                        <a:rPr lang="en-AU"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Class</a:t>
                      </a:r>
                      <a:endParaRPr lang="en-AU"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40" marR="5714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Medicines</a:t>
                      </a:r>
                      <a:r>
                        <a:rPr lang="en-AU" sz="1200" b="1"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endParaRPr lang="en-AU" sz="1200" baseline="30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40" marR="5714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1493829"/>
                  </a:ext>
                </a:extLst>
              </a:tr>
              <a:tr h="839775">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Antihistamines</a:t>
                      </a:r>
                    </a:p>
                  </a:txBody>
                  <a:tcPr marL="57140" marR="57140" marT="0" marB="0" anchor="ctr">
                    <a:lnT w="12700" cap="flat" cmpd="sng" algn="ctr">
                      <a:solidFill>
                        <a:schemeClr val="bg1"/>
                      </a:solidFill>
                      <a:prstDash val="solid"/>
                      <a:round/>
                      <a:headEnd type="none" w="med" len="med"/>
                      <a:tailEnd type="none" w="med" len="med"/>
                    </a:lnT>
                  </a:tcPr>
                </a:tc>
                <a:tc>
                  <a:txBody>
                    <a:bodyPr/>
                    <a:lstStyle/>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Sedating: </a:t>
                      </a:r>
                      <a:r>
                        <a:rPr lang="en-AU" sz="1000">
                          <a:effectLst/>
                          <a:latin typeface="Arial" panose="020B0604020202020204" pitchFamily="34" charset="0"/>
                          <a:ea typeface="Calibri" panose="020F0502020204030204" pitchFamily="34" charset="0"/>
                          <a:cs typeface="Arial" panose="020B0604020202020204" pitchFamily="34" charset="0"/>
                        </a:rPr>
                        <a:t>cyproheptadine; promethazine</a:t>
                      </a:r>
                    </a:p>
                    <a:p>
                      <a:pPr>
                        <a:lnSpc>
                          <a:spcPct val="115000"/>
                        </a:lnSpc>
                        <a:spcBef>
                          <a:spcPts val="300"/>
                        </a:spcBef>
                        <a:spcAft>
                          <a:spcPts val="0"/>
                        </a:spcAft>
                      </a:pPr>
                      <a:r>
                        <a:rPr lang="en-AU" sz="1000" b="1" i="1">
                          <a:effectLst/>
                          <a:latin typeface="Arial" panose="020B0604020202020204" pitchFamily="34" charset="0"/>
                          <a:ea typeface="Calibri" panose="020F0502020204030204" pitchFamily="34" charset="0"/>
                          <a:cs typeface="Arial" panose="020B0604020202020204" pitchFamily="34" charset="0"/>
                        </a:rPr>
                        <a:t>Less sedating: </a:t>
                      </a:r>
                      <a:r>
                        <a:rPr lang="en-AU" sz="1000">
                          <a:effectLst/>
                          <a:latin typeface="Arial" panose="020B0604020202020204" pitchFamily="34" charset="0"/>
                          <a:ea typeface="Calibri" panose="020F0502020204030204" pitchFamily="34" charset="0"/>
                          <a:cs typeface="Arial" panose="020B0604020202020204" pitchFamily="34" charset="0"/>
                        </a:rPr>
                        <a:t>cetirizine; fexofenadine; loratadine</a:t>
                      </a:r>
                    </a:p>
                  </a:txBody>
                  <a:tcPr marL="57140" marR="5714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72191730"/>
                  </a:ext>
                </a:extLst>
              </a:tr>
              <a:tr h="579689">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Urinary anticholinergics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oxybutynin</a:t>
                      </a:r>
                    </a:p>
                  </a:txBody>
                  <a:tcPr marL="57140" marR="57140" marT="0" marB="0" anchor="ctr"/>
                </a:tc>
                <a:extLst>
                  <a:ext uri="{0D108BD9-81ED-4DB2-BD59-A6C34878D82A}">
                    <a16:rowId xmlns:a16="http://schemas.microsoft.com/office/drawing/2014/main" val="948171940"/>
                  </a:ext>
                </a:extLst>
              </a:tr>
              <a:tr h="568462">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Drugs for Parkinson’s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amantadine; benztropine; entacapone; levodopa/carbidopa</a:t>
                      </a:r>
                    </a:p>
                  </a:txBody>
                  <a:tcPr marL="57140" marR="57140" marT="0" marB="0" anchor="ctr"/>
                </a:tc>
                <a:extLst>
                  <a:ext uri="{0D108BD9-81ED-4DB2-BD59-A6C34878D82A}">
                    <a16:rowId xmlns:a16="http://schemas.microsoft.com/office/drawing/2014/main" val="523392461"/>
                  </a:ext>
                </a:extLst>
              </a:tr>
              <a:tr h="1014046">
                <a:tc>
                  <a:txBody>
                    <a:bodyPr/>
                    <a:lstStyle/>
                    <a:p>
                      <a:pPr>
                        <a:lnSpc>
                          <a:spcPct val="115000"/>
                        </a:lnSpc>
                        <a:spcBef>
                          <a:spcPts val="300"/>
                        </a:spcBef>
                        <a:spcAft>
                          <a:spcPts val="0"/>
                        </a:spcAft>
                      </a:pPr>
                      <a:r>
                        <a:rPr lang="en-AU" sz="1000" b="1">
                          <a:effectLst/>
                          <a:latin typeface="Arial" panose="020B0604020202020204" pitchFamily="34" charset="0"/>
                          <a:ea typeface="Calibri" panose="020F0502020204030204" pitchFamily="34" charset="0"/>
                          <a:cs typeface="Arial" panose="020B0604020202020204" pitchFamily="34" charset="0"/>
                        </a:rPr>
                        <a:t>Gastrointestinal drugs</a:t>
                      </a:r>
                    </a:p>
                  </a:txBody>
                  <a:tcPr marL="57140" marR="57140" marT="0" marB="0" anchor="ctr"/>
                </a:tc>
                <a:tc>
                  <a:txBody>
                    <a:bodyPr/>
                    <a:lstStyle/>
                    <a:p>
                      <a:pPr>
                        <a:lnSpc>
                          <a:spcPct val="115000"/>
                        </a:lnSpc>
                        <a:spcBef>
                          <a:spcPts val="300"/>
                        </a:spcBef>
                        <a:spcAft>
                          <a:spcPts val="0"/>
                        </a:spcAft>
                      </a:pPr>
                      <a:r>
                        <a:rPr lang="en-AU" sz="1000">
                          <a:effectLst/>
                          <a:latin typeface="Arial" panose="020B0604020202020204" pitchFamily="34" charset="0"/>
                          <a:ea typeface="Calibri" panose="020F0502020204030204" pitchFamily="34" charset="0"/>
                          <a:cs typeface="Arial" panose="020B0604020202020204" pitchFamily="34" charset="0"/>
                        </a:rPr>
                        <a:t>domperidone; loperamide; metoclopramide</a:t>
                      </a:r>
                    </a:p>
                  </a:txBody>
                  <a:tcPr marL="57140" marR="57140" marT="0" marB="0" anchor="ctr"/>
                </a:tc>
                <a:extLst>
                  <a:ext uri="{0D108BD9-81ED-4DB2-BD59-A6C34878D82A}">
                    <a16:rowId xmlns:a16="http://schemas.microsoft.com/office/drawing/2014/main" val="97013187"/>
                  </a:ext>
                </a:extLst>
              </a:tr>
            </a:tbl>
          </a:graphicData>
        </a:graphic>
      </p:graphicFrame>
      <p:sp>
        <p:nvSpPr>
          <p:cNvPr id="3" name="Rectangle 2">
            <a:extLst>
              <a:ext uri="{FF2B5EF4-FFF2-40B4-BE49-F238E27FC236}">
                <a16:creationId xmlns:a16="http://schemas.microsoft.com/office/drawing/2014/main" id="{E2B1BB5E-63E9-0F4B-AD43-7468B2A390BF}"/>
              </a:ext>
            </a:extLst>
          </p:cNvPr>
          <p:cNvSpPr/>
          <p:nvPr/>
        </p:nvSpPr>
        <p:spPr>
          <a:xfrm>
            <a:off x="443185" y="4620348"/>
            <a:ext cx="9165885" cy="368049"/>
          </a:xfrm>
          <a:prstGeom prst="rect">
            <a:avLst/>
          </a:prstGeom>
        </p:spPr>
        <p:txBody>
          <a:bodyPr wrap="square">
            <a:spAutoFit/>
          </a:bodyPr>
          <a:lstStyle/>
          <a:p>
            <a:pPr>
              <a:lnSpc>
                <a:spcPct val="115000"/>
              </a:lnSpc>
              <a:spcBef>
                <a:spcPts val="300"/>
              </a:spcBef>
              <a:spcAft>
                <a:spcPts val="0"/>
              </a:spcAft>
            </a:pPr>
            <a:r>
              <a:rPr lang="en-AU" sz="700">
                <a:latin typeface="Arial" panose="020B0604020202020204" pitchFamily="34" charset="0"/>
                <a:ea typeface="Calibri" panose="020F0502020204030204" pitchFamily="34" charset="0"/>
                <a:cs typeface="Arial" panose="020B0604020202020204" pitchFamily="34" charset="0"/>
              </a:rPr>
              <a:t>a. List is not exhaustive</a:t>
            </a:r>
          </a:p>
          <a:p>
            <a:pPr>
              <a:lnSpc>
                <a:spcPct val="115000"/>
              </a:lnSpc>
              <a:spcBef>
                <a:spcPts val="300"/>
              </a:spcBef>
              <a:spcAft>
                <a:spcPts val="0"/>
              </a:spcAft>
            </a:pPr>
            <a:r>
              <a:rPr lang="en-AU" sz="700">
                <a:latin typeface="Arial" panose="020B0604020202020204" pitchFamily="34" charset="0"/>
                <a:ea typeface="Calibri" panose="020F0502020204030204" pitchFamily="34" charset="0"/>
                <a:cs typeface="Arial" panose="020B0604020202020204" pitchFamily="34" charset="0"/>
              </a:rPr>
              <a:t>SNRI = serotonin and noradrenaline reuptake inhibitor; SSRI = selective serotonin reuptake inhibitor; TCA = tricyclic antidepressant</a:t>
            </a:r>
          </a:p>
        </p:txBody>
      </p:sp>
    </p:spTree>
    <p:extLst>
      <p:ext uri="{BB962C8B-B14F-4D97-AF65-F5344CB8AC3E}">
        <p14:creationId xmlns:p14="http://schemas.microsoft.com/office/powerpoint/2010/main" val="265289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Impact on patient health outcomes</a:t>
            </a:r>
            <a:r>
              <a:rPr lang="en-US" baseline="30000"/>
              <a:t>1,2</a:t>
            </a:r>
          </a:p>
        </p:txBody>
      </p:sp>
      <p:sp>
        <p:nvSpPr>
          <p:cNvPr id="3" name="Text Placeholder 2"/>
          <p:cNvSpPr>
            <a:spLocks noGrp="1"/>
          </p:cNvSpPr>
          <p:nvPr>
            <p:ph type="body" sz="quarter" idx="11"/>
          </p:nvPr>
        </p:nvSpPr>
        <p:spPr>
          <a:xfrm>
            <a:off x="504825" y="5107460"/>
            <a:ext cx="7288170" cy="438579"/>
          </a:xfrm>
        </p:spPr>
        <p:txBody>
          <a:bodyPr/>
          <a:lstStyle/>
          <a:p>
            <a:r>
              <a:rPr lang="en-AU"/>
              <a:t>1 </a:t>
            </a:r>
            <a:r>
              <a:rPr lang="en-AU" err="1"/>
              <a:t>Nishtala</a:t>
            </a:r>
            <a:r>
              <a:rPr lang="en-AU"/>
              <a:t> PS, et al. </a:t>
            </a:r>
            <a:r>
              <a:rPr lang="en-AU" err="1"/>
              <a:t>Pharmacoepidemiol</a:t>
            </a:r>
            <a:r>
              <a:rPr lang="en-AU"/>
              <a:t> Drug </a:t>
            </a:r>
            <a:r>
              <a:rPr lang="en-AU" err="1"/>
              <a:t>Saf</a:t>
            </a:r>
            <a:r>
              <a:rPr lang="en-AU"/>
              <a:t> 2014;23:753-8. </a:t>
            </a:r>
          </a:p>
          <a:p>
            <a:r>
              <a:rPr lang="en-AU"/>
              <a:t>2 </a:t>
            </a:r>
            <a:r>
              <a:rPr lang="en-AU" err="1"/>
              <a:t>Dmochowski</a:t>
            </a:r>
            <a:r>
              <a:rPr lang="en-AU"/>
              <a:t> RR, et al. </a:t>
            </a:r>
            <a:r>
              <a:rPr lang="en-AU" err="1"/>
              <a:t>Neurourol</a:t>
            </a:r>
            <a:r>
              <a:rPr lang="en-AU"/>
              <a:t> </a:t>
            </a:r>
            <a:r>
              <a:rPr lang="en-AU" err="1"/>
              <a:t>Urodyn</a:t>
            </a:r>
            <a:r>
              <a:rPr lang="en-AU"/>
              <a:t> 2021;40:28-37. </a:t>
            </a:r>
          </a:p>
          <a:p>
            <a:r>
              <a:rPr lang="en-AU"/>
              <a:t>3 The University of Sydney. The goal-directed medication review electronic decision support system G-MEDSS. Sydney: USYD, 2019.</a:t>
            </a:r>
          </a:p>
        </p:txBody>
      </p:sp>
      <p:pic>
        <p:nvPicPr>
          <p:cNvPr id="5" name="Picture 4">
            <a:extLst>
              <a:ext uri="{FF2B5EF4-FFF2-40B4-BE49-F238E27FC236}">
                <a16:creationId xmlns:a16="http://schemas.microsoft.com/office/drawing/2014/main" id="{6B83249B-4851-3744-9748-3639CE1ADD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9748" y="1316157"/>
            <a:ext cx="5244603" cy="3328574"/>
          </a:xfrm>
          <a:prstGeom prst="rect">
            <a:avLst/>
          </a:prstGeom>
        </p:spPr>
      </p:pic>
      <p:sp>
        <p:nvSpPr>
          <p:cNvPr id="6" name="Rectangle 5">
            <a:extLst>
              <a:ext uri="{FF2B5EF4-FFF2-40B4-BE49-F238E27FC236}">
                <a16:creationId xmlns:a16="http://schemas.microsoft.com/office/drawing/2014/main" id="{27E00C4D-8363-834A-8C3C-63E8FAA55F9D}"/>
              </a:ext>
            </a:extLst>
          </p:cNvPr>
          <p:cNvSpPr/>
          <p:nvPr/>
        </p:nvSpPr>
        <p:spPr>
          <a:xfrm>
            <a:off x="2282626" y="4644731"/>
            <a:ext cx="6523277" cy="338554"/>
          </a:xfrm>
          <a:prstGeom prst="rect">
            <a:avLst/>
          </a:prstGeom>
        </p:spPr>
        <p:txBody>
          <a:bodyPr wrap="square">
            <a:spAutoFit/>
          </a:bodyPr>
          <a:lstStyle/>
          <a:p>
            <a:r>
              <a:rPr lang="en-AU" sz="800"/>
              <a:t>b. Based on the Drug Burden Index (DBI), which measures cumulative exposure to medicines with anticholinergic and sedative effects</a:t>
            </a:r>
            <a:r>
              <a:rPr lang="en-AU" sz="800" baseline="30000"/>
              <a:t>3</a:t>
            </a:r>
          </a:p>
          <a:p>
            <a:r>
              <a:rPr lang="en-AU" sz="800"/>
              <a:t>~ Statistics are approximated and </a:t>
            </a:r>
            <a:r>
              <a:rPr lang="en-US" sz="800"/>
              <a:t>reflect patients in a community setting (statistics may be higher in RACFs)</a:t>
            </a:r>
            <a:endParaRPr lang="en-AU" sz="800"/>
          </a:p>
        </p:txBody>
      </p:sp>
    </p:spTree>
    <p:extLst>
      <p:ext uri="{BB962C8B-B14F-4D97-AF65-F5344CB8AC3E}">
        <p14:creationId xmlns:p14="http://schemas.microsoft.com/office/powerpoint/2010/main" val="368986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How would you assess</a:t>
            </a:r>
            <a:br>
              <a:rPr lang="en-US"/>
            </a:br>
            <a:r>
              <a:rPr lang="en-US"/>
              <a:t>anticholinergic burden?</a:t>
            </a:r>
          </a:p>
        </p:txBody>
      </p:sp>
      <p:sp>
        <p:nvSpPr>
          <p:cNvPr id="5" name="Text Placeholder 4">
            <a:extLst>
              <a:ext uri="{FF2B5EF4-FFF2-40B4-BE49-F238E27FC236}">
                <a16:creationId xmlns:a16="http://schemas.microsoft.com/office/drawing/2014/main" id="{1AC25824-D619-4DE4-B86B-BFC90BB75150}"/>
              </a:ext>
            </a:extLst>
          </p:cNvPr>
          <p:cNvSpPr>
            <a:spLocks noGrp="1"/>
          </p:cNvSpPr>
          <p:nvPr>
            <p:ph type="body" sz="quarter" idx="11"/>
          </p:nvPr>
        </p:nvSpPr>
        <p:spPr/>
        <p:txBody>
          <a:bodyPr/>
          <a:lstStyle/>
          <a:p>
            <a:endParaRPr lang="en-AU"/>
          </a:p>
        </p:txBody>
      </p:sp>
      <p:pic>
        <p:nvPicPr>
          <p:cNvPr id="6" name="Picture 5">
            <a:extLst>
              <a:ext uri="{FF2B5EF4-FFF2-40B4-BE49-F238E27FC236}">
                <a16:creationId xmlns:a16="http://schemas.microsoft.com/office/drawing/2014/main" id="{4B016C45-3B64-0F4B-A341-B44AD442AAA3}"/>
              </a:ext>
            </a:extLst>
          </p:cNvPr>
          <p:cNvPicPr>
            <a:picLocks noChangeAspect="1"/>
          </p:cNvPicPr>
          <p:nvPr/>
        </p:nvPicPr>
        <p:blipFill>
          <a:blip r:embed="rId3"/>
          <a:stretch>
            <a:fillRect/>
          </a:stretch>
        </p:blipFill>
        <p:spPr>
          <a:xfrm>
            <a:off x="701244" y="1584251"/>
            <a:ext cx="3108325" cy="2838725"/>
          </a:xfrm>
          <a:prstGeom prst="rect">
            <a:avLst/>
          </a:prstGeom>
        </p:spPr>
      </p:pic>
      <p:pic>
        <p:nvPicPr>
          <p:cNvPr id="7" name="Picture 6">
            <a:extLst>
              <a:ext uri="{FF2B5EF4-FFF2-40B4-BE49-F238E27FC236}">
                <a16:creationId xmlns:a16="http://schemas.microsoft.com/office/drawing/2014/main" id="{429AEFC4-E4F7-2A46-A93B-E0722FAB219E}"/>
              </a:ext>
            </a:extLst>
          </p:cNvPr>
          <p:cNvPicPr>
            <a:picLocks noChangeAspect="1"/>
          </p:cNvPicPr>
          <p:nvPr/>
        </p:nvPicPr>
        <p:blipFill>
          <a:blip r:embed="rId4"/>
          <a:stretch>
            <a:fillRect/>
          </a:stretch>
        </p:blipFill>
        <p:spPr>
          <a:xfrm>
            <a:off x="4620488" y="1584252"/>
            <a:ext cx="816899" cy="2838725"/>
          </a:xfrm>
          <a:prstGeom prst="rect">
            <a:avLst/>
          </a:prstGeom>
        </p:spPr>
      </p:pic>
      <p:sp>
        <p:nvSpPr>
          <p:cNvPr id="8" name="Content Placeholder 2">
            <a:extLst>
              <a:ext uri="{FF2B5EF4-FFF2-40B4-BE49-F238E27FC236}">
                <a16:creationId xmlns:a16="http://schemas.microsoft.com/office/drawing/2014/main" id="{69F6DA7C-9775-5B41-8B00-088192D0061A}"/>
              </a:ext>
            </a:extLst>
          </p:cNvPr>
          <p:cNvSpPr txBox="1">
            <a:spLocks/>
          </p:cNvSpPr>
          <p:nvPr/>
        </p:nvSpPr>
        <p:spPr>
          <a:xfrm>
            <a:off x="5633657" y="1668356"/>
            <a:ext cx="3779045" cy="747851"/>
          </a:xfrm>
          <a:prstGeom prst="rect">
            <a:avLst/>
          </a:prstGeom>
        </p:spPr>
        <p:txBody>
          <a:bodyPr>
            <a:normAutofit fontScale="85000" lnSpcReduction="20000"/>
          </a:bodyPr>
          <a:lstStyle>
            <a:lvl1pPr marL="0" indent="0" algn="l" defTabSz="507995" rtl="0" eaLnBrk="1" fontAlgn="base" hangingPunct="1">
              <a:spcBef>
                <a:spcPts val="1500"/>
              </a:spcBef>
              <a:spcAft>
                <a:spcPts val="0"/>
              </a:spcAft>
              <a:buFont typeface="Calibri" panose="020F0502020204030204" pitchFamily="34" charset="0"/>
              <a:buChar char="​"/>
              <a:defRPr sz="2200" kern="1200">
                <a:solidFill>
                  <a:schemeClr val="tx1"/>
                </a:solidFill>
                <a:latin typeface="Arial"/>
                <a:ea typeface="ＭＳ Ｐゴシック" charset="-128"/>
                <a:cs typeface="Arial"/>
              </a:defRPr>
            </a:lvl1pPr>
            <a:lvl2pPr marL="269875" indent="-269875" algn="l" defTabSz="507995" rtl="0" eaLnBrk="1" fontAlgn="base" hangingPunct="1">
              <a:spcBef>
                <a:spcPts val="1500"/>
              </a:spcBef>
              <a:spcAft>
                <a:spcPts val="0"/>
              </a:spcAft>
              <a:buSzPct val="80000"/>
              <a:buFontTx/>
              <a:buBlip>
                <a:blip r:embed="rId5"/>
              </a:buBlip>
              <a:defRPr sz="2200" kern="1200">
                <a:solidFill>
                  <a:schemeClr val="tx1"/>
                </a:solidFill>
                <a:latin typeface="Arial"/>
                <a:ea typeface="ＭＳ Ｐゴシック" charset="-128"/>
                <a:cs typeface="Arial"/>
              </a:defRPr>
            </a:lvl2pPr>
            <a:lvl3pPr marL="539750" indent="-269875" algn="l" defTabSz="507995" rtl="0" eaLnBrk="1" fontAlgn="base" hangingPunct="1">
              <a:spcBef>
                <a:spcPts val="600"/>
              </a:spcBef>
              <a:spcAft>
                <a:spcPts val="0"/>
              </a:spcAft>
              <a:buClr>
                <a:schemeClr val="accent1"/>
              </a:buClr>
              <a:buSzPct val="80000"/>
              <a:buFont typeface="Wingdings 2" panose="05020102010507070707" pitchFamily="18" charset="2"/>
              <a:buChar char=""/>
              <a:defRPr sz="1800" kern="1200">
                <a:solidFill>
                  <a:schemeClr val="tx1"/>
                </a:solidFill>
                <a:latin typeface="Arial"/>
                <a:ea typeface="ＭＳ Ｐゴシック" charset="-128"/>
                <a:cs typeface="Arial"/>
              </a:defRPr>
            </a:lvl3pPr>
            <a:lvl4pPr marL="809625" indent="-274638" algn="l" defTabSz="507995"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4pPr>
            <a:lvl5pPr marL="1079500" indent="-271463" algn="l" defTabSz="689674"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a:lstStyle>
          <a:p>
            <a:pPr marL="0" lvl="1" indent="0">
              <a:buNone/>
            </a:pPr>
            <a:r>
              <a:rPr lang="en-AU" b="1" baseline="30000"/>
              <a:t>Health checks</a:t>
            </a:r>
          </a:p>
          <a:p>
            <a:pPr marL="0" lvl="1" indent="0">
              <a:buNone/>
            </a:pPr>
            <a:r>
              <a:rPr lang="en-AU" baseline="30000"/>
              <a:t>Comprehensive medical assessment (CMA), case conference, routine assessments, GP consults</a:t>
            </a:r>
          </a:p>
        </p:txBody>
      </p:sp>
      <p:sp>
        <p:nvSpPr>
          <p:cNvPr id="10" name="Content Placeholder 2">
            <a:extLst>
              <a:ext uri="{FF2B5EF4-FFF2-40B4-BE49-F238E27FC236}">
                <a16:creationId xmlns:a16="http://schemas.microsoft.com/office/drawing/2014/main" id="{4BD978A7-E83E-DA41-ABF1-2BACED395246}"/>
              </a:ext>
            </a:extLst>
          </p:cNvPr>
          <p:cNvSpPr txBox="1">
            <a:spLocks/>
          </p:cNvSpPr>
          <p:nvPr/>
        </p:nvSpPr>
        <p:spPr>
          <a:xfrm>
            <a:off x="5633657" y="2686221"/>
            <a:ext cx="3779045" cy="747851"/>
          </a:xfrm>
          <a:prstGeom prst="rect">
            <a:avLst/>
          </a:prstGeom>
        </p:spPr>
        <p:txBody>
          <a:bodyPr>
            <a:normAutofit/>
          </a:bodyPr>
          <a:lstStyle>
            <a:lvl1pPr marL="0" indent="0" algn="l" defTabSz="507995" rtl="0" eaLnBrk="1" fontAlgn="base" hangingPunct="1">
              <a:spcBef>
                <a:spcPts val="1500"/>
              </a:spcBef>
              <a:spcAft>
                <a:spcPts val="0"/>
              </a:spcAft>
              <a:buFont typeface="Calibri" panose="020F0502020204030204" pitchFamily="34" charset="0"/>
              <a:buChar char="​"/>
              <a:defRPr sz="2200" kern="1200">
                <a:solidFill>
                  <a:schemeClr val="tx1"/>
                </a:solidFill>
                <a:latin typeface="Arial"/>
                <a:ea typeface="ＭＳ Ｐゴシック" charset="-128"/>
                <a:cs typeface="Arial"/>
              </a:defRPr>
            </a:lvl1pPr>
            <a:lvl2pPr marL="269875" indent="-269875" algn="l" defTabSz="507995" rtl="0" eaLnBrk="1" fontAlgn="base" hangingPunct="1">
              <a:spcBef>
                <a:spcPts val="1500"/>
              </a:spcBef>
              <a:spcAft>
                <a:spcPts val="0"/>
              </a:spcAft>
              <a:buSzPct val="80000"/>
              <a:buFontTx/>
              <a:buBlip>
                <a:blip r:embed="rId5"/>
              </a:buBlip>
              <a:defRPr sz="2200" kern="1200">
                <a:solidFill>
                  <a:schemeClr val="tx1"/>
                </a:solidFill>
                <a:latin typeface="Arial"/>
                <a:ea typeface="ＭＳ Ｐゴシック" charset="-128"/>
                <a:cs typeface="Arial"/>
              </a:defRPr>
            </a:lvl2pPr>
            <a:lvl3pPr marL="539750" indent="-269875" algn="l" defTabSz="507995" rtl="0" eaLnBrk="1" fontAlgn="base" hangingPunct="1">
              <a:spcBef>
                <a:spcPts val="600"/>
              </a:spcBef>
              <a:spcAft>
                <a:spcPts val="0"/>
              </a:spcAft>
              <a:buClr>
                <a:schemeClr val="accent1"/>
              </a:buClr>
              <a:buSzPct val="80000"/>
              <a:buFont typeface="Wingdings 2" panose="05020102010507070707" pitchFamily="18" charset="2"/>
              <a:buChar char=""/>
              <a:defRPr sz="1800" kern="1200">
                <a:solidFill>
                  <a:schemeClr val="tx1"/>
                </a:solidFill>
                <a:latin typeface="Arial"/>
                <a:ea typeface="ＭＳ Ｐゴシック" charset="-128"/>
                <a:cs typeface="Arial"/>
              </a:defRPr>
            </a:lvl3pPr>
            <a:lvl4pPr marL="809625" indent="-274638" algn="l" defTabSz="507995"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4pPr>
            <a:lvl5pPr marL="1079500" indent="-271463" algn="l" defTabSz="689674"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a:lstStyle>
          <a:p>
            <a:pPr marL="0" lvl="1" indent="0">
              <a:buNone/>
            </a:pPr>
            <a:r>
              <a:rPr lang="en-AU" sz="1900" b="1" baseline="30000"/>
              <a:t>Validated assessment tools</a:t>
            </a:r>
          </a:p>
          <a:p>
            <a:pPr marL="0" lvl="1" indent="0">
              <a:buNone/>
            </a:pPr>
            <a:r>
              <a:rPr lang="en-AU" sz="1900" baseline="30000" err="1"/>
              <a:t>Eg</a:t>
            </a:r>
            <a:r>
              <a:rPr lang="en-AU" sz="1900" baseline="30000"/>
              <a:t>, Drug Burden Index (DBI) Calculator</a:t>
            </a:r>
          </a:p>
        </p:txBody>
      </p:sp>
      <p:sp>
        <p:nvSpPr>
          <p:cNvPr id="11" name="Content Placeholder 2">
            <a:extLst>
              <a:ext uri="{FF2B5EF4-FFF2-40B4-BE49-F238E27FC236}">
                <a16:creationId xmlns:a16="http://schemas.microsoft.com/office/drawing/2014/main" id="{8E3E9030-7FC7-9249-AD1E-ABC65A258589}"/>
              </a:ext>
            </a:extLst>
          </p:cNvPr>
          <p:cNvSpPr txBox="1">
            <a:spLocks/>
          </p:cNvSpPr>
          <p:nvPr/>
        </p:nvSpPr>
        <p:spPr>
          <a:xfrm>
            <a:off x="5633657" y="3673350"/>
            <a:ext cx="4080671" cy="747851"/>
          </a:xfrm>
          <a:prstGeom prst="rect">
            <a:avLst/>
          </a:prstGeom>
        </p:spPr>
        <p:txBody>
          <a:bodyPr>
            <a:noAutofit/>
          </a:bodyPr>
          <a:lstStyle>
            <a:lvl1pPr marL="0" indent="0" algn="l" defTabSz="507995" rtl="0" eaLnBrk="1" fontAlgn="base" hangingPunct="1">
              <a:spcBef>
                <a:spcPts val="1500"/>
              </a:spcBef>
              <a:spcAft>
                <a:spcPts val="0"/>
              </a:spcAft>
              <a:buFont typeface="Calibri" panose="020F0502020204030204" pitchFamily="34" charset="0"/>
              <a:buChar char="​"/>
              <a:defRPr sz="2200" kern="1200">
                <a:solidFill>
                  <a:schemeClr val="tx1"/>
                </a:solidFill>
                <a:latin typeface="Arial"/>
                <a:ea typeface="ＭＳ Ｐゴシック" charset="-128"/>
                <a:cs typeface="Arial"/>
              </a:defRPr>
            </a:lvl1pPr>
            <a:lvl2pPr marL="269875" indent="-269875" algn="l" defTabSz="507995" rtl="0" eaLnBrk="1" fontAlgn="base" hangingPunct="1">
              <a:spcBef>
                <a:spcPts val="1500"/>
              </a:spcBef>
              <a:spcAft>
                <a:spcPts val="0"/>
              </a:spcAft>
              <a:buSzPct val="80000"/>
              <a:buFontTx/>
              <a:buBlip>
                <a:blip r:embed="rId5"/>
              </a:buBlip>
              <a:defRPr sz="2200" kern="1200">
                <a:solidFill>
                  <a:schemeClr val="tx1"/>
                </a:solidFill>
                <a:latin typeface="Arial"/>
                <a:ea typeface="ＭＳ Ｐゴシック" charset="-128"/>
                <a:cs typeface="Arial"/>
              </a:defRPr>
            </a:lvl2pPr>
            <a:lvl3pPr marL="539750" indent="-269875" algn="l" defTabSz="507995" rtl="0" eaLnBrk="1" fontAlgn="base" hangingPunct="1">
              <a:spcBef>
                <a:spcPts val="600"/>
              </a:spcBef>
              <a:spcAft>
                <a:spcPts val="0"/>
              </a:spcAft>
              <a:buClr>
                <a:schemeClr val="accent1"/>
              </a:buClr>
              <a:buSzPct val="80000"/>
              <a:buFont typeface="Wingdings 2" panose="05020102010507070707" pitchFamily="18" charset="2"/>
              <a:buChar char=""/>
              <a:defRPr sz="1800" kern="1200">
                <a:solidFill>
                  <a:schemeClr val="tx1"/>
                </a:solidFill>
                <a:latin typeface="Arial"/>
                <a:ea typeface="ＭＳ Ｐゴシック" charset="-128"/>
                <a:cs typeface="Arial"/>
              </a:defRPr>
            </a:lvl3pPr>
            <a:lvl4pPr marL="809625" indent="-274638" algn="l" defTabSz="507995"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4pPr>
            <a:lvl5pPr marL="1079500" indent="-271463" algn="l" defTabSz="689674" rtl="0" eaLnBrk="1" fontAlgn="base" hangingPunct="1">
              <a:spcBef>
                <a:spcPts val="600"/>
              </a:spcBef>
              <a:spcAft>
                <a:spcPts val="0"/>
              </a:spcAft>
              <a:buClr>
                <a:schemeClr val="accent1"/>
              </a:buClr>
              <a:buFont typeface="Arial" panose="020B0604020202020204" pitchFamily="34" charset="0"/>
              <a:buChar char="–"/>
              <a:defRPr sz="1600" kern="1200">
                <a:solidFill>
                  <a:schemeClr val="tx1"/>
                </a:solidFill>
                <a:latin typeface="Arial"/>
                <a:ea typeface="ＭＳ Ｐゴシック" charset="-128"/>
                <a:cs typeface="Arial"/>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a:lstStyle>
          <a:p>
            <a:pPr marL="0" lvl="1" indent="0">
              <a:buNone/>
            </a:pPr>
            <a:r>
              <a:rPr lang="en-AU" sz="1900" b="1" baseline="30000"/>
              <a:t>Medication management reviews</a:t>
            </a:r>
          </a:p>
          <a:p>
            <a:pPr marL="0" lvl="1" indent="0">
              <a:buNone/>
            </a:pPr>
            <a:r>
              <a:rPr lang="en-AU" sz="1900" baseline="30000"/>
              <a:t>Residential Medication Management Review (RMMR), medication chart review</a:t>
            </a:r>
          </a:p>
        </p:txBody>
      </p:sp>
    </p:spTree>
    <p:extLst>
      <p:ext uri="{BB962C8B-B14F-4D97-AF65-F5344CB8AC3E}">
        <p14:creationId xmlns:p14="http://schemas.microsoft.com/office/powerpoint/2010/main" val="106031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1046" b="21046"/>
          <a:stretch/>
        </p:blipFill>
        <p:spPr>
          <a:xfrm>
            <a:off x="0" y="0"/>
            <a:ext cx="10160000" cy="3923881"/>
          </a:xfrm>
        </p:spPr>
      </p:pic>
      <p:sp>
        <p:nvSpPr>
          <p:cNvPr id="7" name="Text Placeholder 6">
            <a:extLst>
              <a:ext uri="{FF2B5EF4-FFF2-40B4-BE49-F238E27FC236}">
                <a16:creationId xmlns:a16="http://schemas.microsoft.com/office/drawing/2014/main" id="{A582B274-DEC7-40A9-9D93-7B4ADABB5EF7}"/>
              </a:ext>
            </a:extLst>
          </p:cNvPr>
          <p:cNvSpPr>
            <a:spLocks noGrp="1"/>
          </p:cNvSpPr>
          <p:nvPr>
            <p:ph type="body" sz="quarter" idx="11"/>
          </p:nvPr>
        </p:nvSpPr>
        <p:spPr/>
        <p:txBody>
          <a:bodyPr/>
          <a:lstStyle/>
          <a:p>
            <a:r>
              <a:rPr lang="en-US"/>
              <a:t>Anticholinergic burden:</a:t>
            </a:r>
          </a:p>
          <a:p>
            <a:r>
              <a:rPr lang="en-US"/>
              <a:t>a person-</a:t>
            </a:r>
            <a:r>
              <a:rPr lang="en-US" err="1"/>
              <a:t>centred</a:t>
            </a:r>
            <a:r>
              <a:rPr lang="en-US"/>
              <a:t> approach</a:t>
            </a:r>
          </a:p>
        </p:txBody>
      </p:sp>
    </p:spTree>
    <p:extLst>
      <p:ext uri="{BB962C8B-B14F-4D97-AF65-F5344CB8AC3E}">
        <p14:creationId xmlns:p14="http://schemas.microsoft.com/office/powerpoint/2010/main" val="1711047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Back to Colin</a:t>
            </a:r>
          </a:p>
        </p:txBody>
      </p:sp>
      <p:sp>
        <p:nvSpPr>
          <p:cNvPr id="5" name="Text Placeholder 4">
            <a:extLst>
              <a:ext uri="{FF2B5EF4-FFF2-40B4-BE49-F238E27FC236}">
                <a16:creationId xmlns:a16="http://schemas.microsoft.com/office/drawing/2014/main" id="{134DFACC-5E11-4E0D-9A1D-713FB0A3BD6F}"/>
              </a:ext>
            </a:extLst>
          </p:cNvPr>
          <p:cNvSpPr>
            <a:spLocks noGrp="1"/>
          </p:cNvSpPr>
          <p:nvPr>
            <p:ph type="body" sz="quarter" idx="11"/>
          </p:nvPr>
        </p:nvSpPr>
        <p:spPr/>
        <p:txBody>
          <a:bodyPr/>
          <a:lstStyle/>
          <a:p>
            <a:endParaRPr lang="en-AU"/>
          </a:p>
        </p:txBody>
      </p:sp>
      <p:sp>
        <p:nvSpPr>
          <p:cNvPr id="9" name="Rectangle 8">
            <a:extLst>
              <a:ext uri="{FF2B5EF4-FFF2-40B4-BE49-F238E27FC236}">
                <a16:creationId xmlns:a16="http://schemas.microsoft.com/office/drawing/2014/main" id="{CF6AC5FE-0963-4A82-9FF9-C00387404174}"/>
              </a:ext>
            </a:extLst>
          </p:cNvPr>
          <p:cNvSpPr/>
          <p:nvPr/>
        </p:nvSpPr>
        <p:spPr>
          <a:xfrm>
            <a:off x="610717" y="1244600"/>
            <a:ext cx="8767369" cy="3590747"/>
          </a:xfrm>
          <a:prstGeom prst="rect">
            <a:avLst/>
          </a:prstGeom>
          <a:solidFill>
            <a:srgbClr val="F0F7E8"/>
          </a:solidFill>
          <a:ln>
            <a:noFill/>
          </a:ln>
        </p:spPr>
        <p:style>
          <a:lnRef idx="1">
            <a:schemeClr val="accent5"/>
          </a:lnRef>
          <a:fillRef idx="3">
            <a:schemeClr val="accent5"/>
          </a:fillRef>
          <a:effectRef idx="2">
            <a:schemeClr val="accent5"/>
          </a:effectRef>
          <a:fontRef idx="minor">
            <a:schemeClr val="lt1"/>
          </a:fontRef>
        </p:style>
        <p:txBody>
          <a:bodyPr rtlCol="0" anchor="t"/>
          <a:lstStyle/>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Colin is an 81-year-old resident in your facility and has been newly diagnosed with 			Parkinson’s disease. His wife died two years ago. His care staff reported that he 				has been more forgetful and unsteady on his feet. He has also been complaining				of dry eyes and constipation. </a:t>
            </a:r>
            <a:endParaRPr lang="en-AU" sz="1400">
              <a:solidFill>
                <a:schemeClr val="tx1"/>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AFF44A1E-693B-437D-BADA-42890AC9DB2B}"/>
              </a:ext>
            </a:extLst>
          </p:cNvPr>
          <p:cNvPicPr>
            <a:picLocks noChangeAspect="1"/>
          </p:cNvPicPr>
          <p:nvPr/>
        </p:nvPicPr>
        <p:blipFill>
          <a:blip r:embed="rId3"/>
          <a:stretch>
            <a:fillRect/>
          </a:stretch>
        </p:blipFill>
        <p:spPr>
          <a:xfrm>
            <a:off x="587665" y="1122367"/>
            <a:ext cx="1498600" cy="1625600"/>
          </a:xfrm>
          <a:prstGeom prst="rect">
            <a:avLst/>
          </a:prstGeom>
        </p:spPr>
      </p:pic>
      <p:graphicFrame>
        <p:nvGraphicFramePr>
          <p:cNvPr id="11" name="Table 8">
            <a:extLst>
              <a:ext uri="{FF2B5EF4-FFF2-40B4-BE49-F238E27FC236}">
                <a16:creationId xmlns:a16="http://schemas.microsoft.com/office/drawing/2014/main" id="{75115071-E1D3-4ABC-8741-D5516605CD0D}"/>
              </a:ext>
            </a:extLst>
          </p:cNvPr>
          <p:cNvGraphicFramePr>
            <a:graphicFrameLocks noGrp="1"/>
          </p:cNvGraphicFramePr>
          <p:nvPr>
            <p:extLst>
              <p:ext uri="{D42A27DB-BD31-4B8C-83A1-F6EECF244321}">
                <p14:modId xmlns:p14="http://schemas.microsoft.com/office/powerpoint/2010/main" val="551022247"/>
              </p:ext>
            </p:extLst>
          </p:nvPr>
        </p:nvGraphicFramePr>
        <p:xfrm>
          <a:off x="762242" y="2811396"/>
          <a:ext cx="8469540" cy="1875434"/>
        </p:xfrm>
        <a:graphic>
          <a:graphicData uri="http://schemas.openxmlformats.org/drawingml/2006/table">
            <a:tbl>
              <a:tblPr firstRow="1" bandRow="1">
                <a:tableStyleId>{5C22544A-7EE6-4342-B048-85BDC9FD1C3A}</a:tableStyleId>
              </a:tblPr>
              <a:tblGrid>
                <a:gridCol w="1644459">
                  <a:extLst>
                    <a:ext uri="{9D8B030D-6E8A-4147-A177-3AD203B41FA5}">
                      <a16:colId xmlns:a16="http://schemas.microsoft.com/office/drawing/2014/main" val="3365793279"/>
                    </a:ext>
                  </a:extLst>
                </a:gridCol>
                <a:gridCol w="2604211">
                  <a:extLst>
                    <a:ext uri="{9D8B030D-6E8A-4147-A177-3AD203B41FA5}">
                      <a16:colId xmlns:a16="http://schemas.microsoft.com/office/drawing/2014/main" val="843911234"/>
                    </a:ext>
                  </a:extLst>
                </a:gridCol>
                <a:gridCol w="4220870">
                  <a:extLst>
                    <a:ext uri="{9D8B030D-6E8A-4147-A177-3AD203B41FA5}">
                      <a16:colId xmlns:a16="http://schemas.microsoft.com/office/drawing/2014/main" val="1786893449"/>
                    </a:ext>
                  </a:extLst>
                </a:gridCol>
              </a:tblGrid>
              <a:tr h="1875434">
                <a:tc>
                  <a:txBody>
                    <a:bodyPr/>
                    <a:lstStyle/>
                    <a:p>
                      <a:pPr>
                        <a:spcAft>
                          <a:spcPts val="600"/>
                        </a:spcAft>
                      </a:pPr>
                      <a:r>
                        <a:rPr lang="en-US" sz="1000">
                          <a:solidFill>
                            <a:schemeClr val="tx1"/>
                          </a:solidFill>
                        </a:rPr>
                        <a:t>Medical history</a:t>
                      </a:r>
                    </a:p>
                    <a:p>
                      <a:r>
                        <a:rPr lang="en-US" sz="1000" b="0">
                          <a:solidFill>
                            <a:schemeClr val="tx1"/>
                          </a:solidFill>
                        </a:rPr>
                        <a:t>Parkinson’s disease</a:t>
                      </a:r>
                    </a:p>
                    <a:p>
                      <a:r>
                        <a:rPr lang="en-US" sz="1000" b="0">
                          <a:solidFill>
                            <a:schemeClr val="tx1"/>
                          </a:solidFill>
                        </a:rPr>
                        <a:t>Hypertension</a:t>
                      </a:r>
                    </a:p>
                    <a:p>
                      <a:r>
                        <a:rPr lang="en-US" sz="1000" b="0" err="1">
                          <a:solidFill>
                            <a:schemeClr val="tx1"/>
                          </a:solidFill>
                        </a:rPr>
                        <a:t>Hyperlipidaemia</a:t>
                      </a:r>
                      <a:endParaRPr lang="en-US" sz="1000" b="0">
                        <a:solidFill>
                          <a:schemeClr val="tx1"/>
                        </a:solidFill>
                      </a:endParaRPr>
                    </a:p>
                    <a:p>
                      <a:r>
                        <a:rPr lang="en-US" sz="1000" b="0">
                          <a:solidFill>
                            <a:schemeClr val="tx1"/>
                          </a:solidFill>
                        </a:rPr>
                        <a:t>Depression</a:t>
                      </a:r>
                    </a:p>
                    <a:p>
                      <a:r>
                        <a:rPr lang="en-US" sz="1000" b="0">
                          <a:solidFill>
                            <a:schemeClr val="tx1"/>
                          </a:solidFill>
                        </a:rPr>
                        <a:t>Type 2 diabetes</a:t>
                      </a:r>
                    </a:p>
                    <a:p>
                      <a:r>
                        <a:rPr lang="en-US" sz="1000" b="0">
                          <a:solidFill>
                            <a:schemeClr val="tx1"/>
                          </a:solidFill>
                        </a:rPr>
                        <a:t>Chronic back pain</a:t>
                      </a:r>
                    </a:p>
                    <a:p>
                      <a:r>
                        <a:rPr lang="en-US" sz="1000" b="0">
                          <a:solidFill>
                            <a:schemeClr val="tx1"/>
                          </a:solidFill>
                        </a:rPr>
                        <a:t>Osteoarthritis</a:t>
                      </a:r>
                    </a:p>
                  </a:txBody>
                  <a:tcPr>
                    <a:solidFill>
                      <a:srgbClr val="F0F7E8"/>
                    </a:solidFill>
                  </a:tcPr>
                </a:tc>
                <a:tc>
                  <a:txBody>
                    <a:bodyPr/>
                    <a:lstStyle/>
                    <a:p>
                      <a:pPr>
                        <a:spcAft>
                          <a:spcPts val="600"/>
                        </a:spcAft>
                      </a:pPr>
                      <a:r>
                        <a:rPr lang="en-US" sz="1000">
                          <a:solidFill>
                            <a:schemeClr val="tx1"/>
                          </a:solidFill>
                        </a:rPr>
                        <a:t>Social history</a:t>
                      </a:r>
                    </a:p>
                    <a:p>
                      <a:r>
                        <a:rPr lang="en-US" sz="1000" b="0">
                          <a:solidFill>
                            <a:schemeClr val="tx1"/>
                          </a:solidFill>
                        </a:rPr>
                        <a:t>Widowed</a:t>
                      </a:r>
                    </a:p>
                    <a:p>
                      <a:r>
                        <a:rPr lang="en-US" sz="1000" b="0">
                          <a:solidFill>
                            <a:schemeClr val="tx1"/>
                          </a:solidFill>
                        </a:rPr>
                        <a:t>Requires 1x assistance in </a:t>
                      </a:r>
                      <a:br>
                        <a:rPr lang="en-US" sz="1000" b="0">
                          <a:solidFill>
                            <a:schemeClr val="tx1"/>
                          </a:solidFill>
                        </a:rPr>
                      </a:br>
                      <a:r>
                        <a:rPr lang="en-US" sz="1000" b="0">
                          <a:solidFill>
                            <a:schemeClr val="tx1"/>
                          </a:solidFill>
                        </a:rPr>
                        <a:t>activities of daily living (ADLs)</a:t>
                      </a:r>
                    </a:p>
                    <a:p>
                      <a:pPr>
                        <a:spcAft>
                          <a:spcPts val="600"/>
                        </a:spcAft>
                      </a:pPr>
                      <a:endParaRPr lang="en-US" sz="1000">
                        <a:solidFill>
                          <a:schemeClr val="tx1"/>
                        </a:solidFill>
                      </a:endParaRPr>
                    </a:p>
                    <a:p>
                      <a:pPr>
                        <a:spcAft>
                          <a:spcPts val="600"/>
                        </a:spcAft>
                      </a:pPr>
                      <a:r>
                        <a:rPr lang="en-US" sz="1000">
                          <a:solidFill>
                            <a:schemeClr val="tx1"/>
                          </a:solidFill>
                        </a:rPr>
                        <a:t>Allergies</a:t>
                      </a:r>
                    </a:p>
                    <a:p>
                      <a:r>
                        <a:rPr lang="en-US" sz="1000" b="0">
                          <a:solidFill>
                            <a:schemeClr val="tx1"/>
                          </a:solidFill>
                        </a:rPr>
                        <a:t>Nil</a:t>
                      </a:r>
                    </a:p>
                    <a:p>
                      <a:endParaRPr lang="en-US" sz="1000"/>
                    </a:p>
                  </a:txBody>
                  <a:tcPr>
                    <a:solidFill>
                      <a:srgbClr val="F0F7E8"/>
                    </a:solidFill>
                  </a:tcPr>
                </a:tc>
                <a:tc>
                  <a:txBody>
                    <a:bodyPr/>
                    <a:lstStyle/>
                    <a:p>
                      <a:pPr>
                        <a:spcAft>
                          <a:spcPts val="600"/>
                        </a:spcAft>
                      </a:pPr>
                      <a:r>
                        <a:rPr lang="en-US" sz="1000">
                          <a:solidFill>
                            <a:schemeClr val="tx1"/>
                          </a:solidFill>
                        </a:rPr>
                        <a:t>Medicines</a:t>
                      </a:r>
                    </a:p>
                    <a:p>
                      <a:r>
                        <a:rPr lang="en-US" sz="1000" b="0">
                          <a:solidFill>
                            <a:schemeClr val="tx1"/>
                          </a:solidFill>
                        </a:rPr>
                        <a:t>metformin 1 g tablet twice daily</a:t>
                      </a:r>
                    </a:p>
                    <a:p>
                      <a:r>
                        <a:rPr lang="en-US" sz="1000" b="0" err="1">
                          <a:solidFill>
                            <a:schemeClr val="tx1"/>
                          </a:solidFill>
                        </a:rPr>
                        <a:t>tapentadol</a:t>
                      </a:r>
                      <a:r>
                        <a:rPr lang="en-US" sz="1000" b="0">
                          <a:solidFill>
                            <a:schemeClr val="tx1"/>
                          </a:solidFill>
                        </a:rPr>
                        <a:t> 100 mg SR tablet daily</a:t>
                      </a:r>
                    </a:p>
                    <a:p>
                      <a:r>
                        <a:rPr lang="en-US" sz="1000" b="0">
                          <a:solidFill>
                            <a:schemeClr val="tx1"/>
                          </a:solidFill>
                        </a:rPr>
                        <a:t>rosuvastatin 10 mg tablet at night</a:t>
                      </a:r>
                    </a:p>
                    <a:p>
                      <a:r>
                        <a:rPr lang="en-US" sz="1000" b="0">
                          <a:solidFill>
                            <a:schemeClr val="tx1"/>
                          </a:solidFill>
                        </a:rPr>
                        <a:t>sertraline 50 mg tablet daily</a:t>
                      </a:r>
                    </a:p>
                    <a:p>
                      <a:r>
                        <a:rPr lang="en-US" sz="1000" b="0">
                          <a:solidFill>
                            <a:schemeClr val="tx1"/>
                          </a:solidFill>
                        </a:rPr>
                        <a:t>telmisartan 80 mg tablet in the morning</a:t>
                      </a:r>
                    </a:p>
                    <a:p>
                      <a:r>
                        <a:rPr lang="en-US" sz="1000" b="0">
                          <a:solidFill>
                            <a:schemeClr val="tx1"/>
                          </a:solidFill>
                        </a:rPr>
                        <a:t>temazepam 10 mg tablet at night</a:t>
                      </a:r>
                    </a:p>
                    <a:p>
                      <a:r>
                        <a:rPr lang="en-US" sz="1000" b="0">
                          <a:solidFill>
                            <a:schemeClr val="tx1"/>
                          </a:solidFill>
                        </a:rPr>
                        <a:t>levodopa/carbidopa 100 mg/25 mg tablet three times daily</a:t>
                      </a:r>
                    </a:p>
                    <a:p>
                      <a:r>
                        <a:rPr lang="en-US" sz="1000" b="0">
                          <a:solidFill>
                            <a:schemeClr val="tx1"/>
                          </a:solidFill>
                        </a:rPr>
                        <a:t>docusate with senna two tablets twice daily</a:t>
                      </a:r>
                    </a:p>
                    <a:p>
                      <a:r>
                        <a:rPr lang="en-US" sz="1000" b="0">
                          <a:solidFill>
                            <a:schemeClr val="tx1"/>
                          </a:solidFill>
                        </a:rPr>
                        <a:t>Movicol sachet when required</a:t>
                      </a:r>
                    </a:p>
                    <a:p>
                      <a:r>
                        <a:rPr lang="en-US" sz="1000" b="0" err="1">
                          <a:solidFill>
                            <a:schemeClr val="tx1"/>
                          </a:solidFill>
                        </a:rPr>
                        <a:t>Optive</a:t>
                      </a:r>
                      <a:r>
                        <a:rPr lang="en-US" sz="1000" b="0">
                          <a:solidFill>
                            <a:schemeClr val="tx1"/>
                          </a:solidFill>
                        </a:rPr>
                        <a:t> lubricant eye drops one to two drops in each eye when required</a:t>
                      </a:r>
                    </a:p>
                  </a:txBody>
                  <a:tcPr>
                    <a:solidFill>
                      <a:srgbClr val="F0F7E8"/>
                    </a:solidFill>
                  </a:tcPr>
                </a:tc>
                <a:extLst>
                  <a:ext uri="{0D108BD9-81ED-4DB2-BD59-A6C34878D82A}">
                    <a16:rowId xmlns:a16="http://schemas.microsoft.com/office/drawing/2014/main" val="2679190076"/>
                  </a:ext>
                </a:extLst>
              </a:tr>
            </a:tbl>
          </a:graphicData>
        </a:graphic>
      </p:graphicFrame>
    </p:spTree>
    <p:extLst>
      <p:ext uri="{BB962C8B-B14F-4D97-AF65-F5344CB8AC3E}">
        <p14:creationId xmlns:p14="http://schemas.microsoft.com/office/powerpoint/2010/main" val="148792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8A0D-FD3D-B84B-9855-8AFB1155F5BB}"/>
              </a:ext>
            </a:extLst>
          </p:cNvPr>
          <p:cNvSpPr>
            <a:spLocks noGrp="1"/>
          </p:cNvSpPr>
          <p:nvPr>
            <p:ph type="title"/>
          </p:nvPr>
        </p:nvSpPr>
        <p:spPr>
          <a:xfrm>
            <a:off x="508000" y="227282"/>
            <a:ext cx="8064500" cy="907785"/>
          </a:xfrm>
        </p:spPr>
        <p:txBody>
          <a:bodyPr/>
          <a:lstStyle/>
          <a:p>
            <a:r>
              <a:rPr lang="en-US"/>
              <a:t>Person-</a:t>
            </a:r>
            <a:r>
              <a:rPr lang="en-US" err="1"/>
              <a:t>centred</a:t>
            </a:r>
            <a:r>
              <a:rPr lang="en-US"/>
              <a:t> care for older people</a:t>
            </a:r>
            <a:r>
              <a:rPr lang="en-US" baseline="30000"/>
              <a:t>1</a:t>
            </a:r>
          </a:p>
        </p:txBody>
      </p:sp>
      <p:sp>
        <p:nvSpPr>
          <p:cNvPr id="5" name="Content Placeholder 4">
            <a:extLst>
              <a:ext uri="{FF2B5EF4-FFF2-40B4-BE49-F238E27FC236}">
                <a16:creationId xmlns:a16="http://schemas.microsoft.com/office/drawing/2014/main" id="{CE23AB71-5D6C-4A71-9E8A-A12E8C85B7B1}"/>
              </a:ext>
            </a:extLst>
          </p:cNvPr>
          <p:cNvSpPr>
            <a:spLocks noGrp="1"/>
          </p:cNvSpPr>
          <p:nvPr>
            <p:ph sz="quarter" idx="10"/>
          </p:nvPr>
        </p:nvSpPr>
        <p:spPr/>
        <p:txBody>
          <a:bodyPr/>
          <a:lstStyle/>
          <a:p>
            <a:endParaRPr lang="en-AU"/>
          </a:p>
        </p:txBody>
      </p:sp>
      <p:sp>
        <p:nvSpPr>
          <p:cNvPr id="8" name="Text Placeholder 7"/>
          <p:cNvSpPr>
            <a:spLocks noGrp="1"/>
          </p:cNvSpPr>
          <p:nvPr>
            <p:ph type="body" sz="quarter" idx="11"/>
          </p:nvPr>
        </p:nvSpPr>
        <p:spPr>
          <a:xfrm>
            <a:off x="504825" y="5107460"/>
            <a:ext cx="7288170" cy="438579"/>
          </a:xfrm>
        </p:spPr>
        <p:txBody>
          <a:bodyPr/>
          <a:lstStyle/>
          <a:p>
            <a:r>
              <a:rPr lang="en-AU"/>
              <a:t>1 Institute for Healthcare Improvement. Age-friendly health systems: Guide to using the 4Ms in the care of older adults. USA: IHI, 2020.</a:t>
            </a:r>
          </a:p>
          <a:p>
            <a:r>
              <a:rPr lang="en-AU"/>
              <a:t>2 Verdoorn S, et al. </a:t>
            </a:r>
            <a:r>
              <a:rPr lang="en-AU" err="1"/>
              <a:t>PLoS</a:t>
            </a:r>
            <a:r>
              <a:rPr lang="en-AU"/>
              <a:t> Med 2019; 16:e1002798</a:t>
            </a:r>
          </a:p>
          <a:p>
            <a:r>
              <a:rPr lang="en-AU"/>
              <a:t>3 Australian Commission on Safety and Quality in Health Care: Implementing the comprehensive care standard: identifying goals of care. </a:t>
            </a:r>
            <a:br>
              <a:rPr lang="en-AU"/>
            </a:br>
            <a:r>
              <a:rPr lang="en-AU"/>
              <a:t>Sydney: ACSQHC, 2019</a:t>
            </a:r>
          </a:p>
        </p:txBody>
      </p:sp>
      <p:graphicFrame>
        <p:nvGraphicFramePr>
          <p:cNvPr id="6" name="Diagram 5">
            <a:extLst>
              <a:ext uri="{FF2B5EF4-FFF2-40B4-BE49-F238E27FC236}">
                <a16:creationId xmlns:a16="http://schemas.microsoft.com/office/drawing/2014/main" id="{1AD7BDC7-7C9F-6740-8DE7-D5F97D43A6E9}"/>
              </a:ext>
            </a:extLst>
          </p:cNvPr>
          <p:cNvGraphicFramePr/>
          <p:nvPr>
            <p:extLst>
              <p:ext uri="{D42A27DB-BD31-4B8C-83A1-F6EECF244321}">
                <p14:modId xmlns:p14="http://schemas.microsoft.com/office/powerpoint/2010/main" val="476174046"/>
              </p:ext>
            </p:extLst>
          </p:nvPr>
        </p:nvGraphicFramePr>
        <p:xfrm>
          <a:off x="511282" y="1273175"/>
          <a:ext cx="9147068" cy="363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66B91D8D-20B6-DC45-9105-063F9D0318EA}"/>
              </a:ext>
            </a:extLst>
          </p:cNvPr>
          <p:cNvPicPr>
            <a:picLocks noChangeAspect="1"/>
          </p:cNvPicPr>
          <p:nvPr/>
        </p:nvPicPr>
        <p:blipFill>
          <a:blip r:embed="rId8"/>
          <a:stretch>
            <a:fillRect/>
          </a:stretch>
        </p:blipFill>
        <p:spPr>
          <a:xfrm>
            <a:off x="1624807" y="1843882"/>
            <a:ext cx="546893" cy="535132"/>
          </a:xfrm>
          <a:prstGeom prst="rect">
            <a:avLst/>
          </a:prstGeom>
        </p:spPr>
      </p:pic>
      <p:pic>
        <p:nvPicPr>
          <p:cNvPr id="19" name="Picture 18">
            <a:extLst>
              <a:ext uri="{FF2B5EF4-FFF2-40B4-BE49-F238E27FC236}">
                <a16:creationId xmlns:a16="http://schemas.microsoft.com/office/drawing/2014/main" id="{78648757-4ED6-B347-B65E-9C0ECB1C8E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06553" y="1781970"/>
            <a:ext cx="546893" cy="535131"/>
          </a:xfrm>
          <a:prstGeom prst="rect">
            <a:avLst/>
          </a:prstGeom>
        </p:spPr>
      </p:pic>
      <p:pic>
        <p:nvPicPr>
          <p:cNvPr id="20" name="Picture 19">
            <a:extLst>
              <a:ext uri="{FF2B5EF4-FFF2-40B4-BE49-F238E27FC236}">
                <a16:creationId xmlns:a16="http://schemas.microsoft.com/office/drawing/2014/main" id="{2ADAC095-3A5F-574C-AA87-B4BD9AA1815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988299" y="1802680"/>
            <a:ext cx="546892" cy="535131"/>
          </a:xfrm>
          <a:prstGeom prst="rect">
            <a:avLst/>
          </a:prstGeom>
        </p:spPr>
      </p:pic>
    </p:spTree>
    <p:extLst>
      <p:ext uri="{BB962C8B-B14F-4D97-AF65-F5344CB8AC3E}">
        <p14:creationId xmlns:p14="http://schemas.microsoft.com/office/powerpoint/2010/main" val="2315179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Multidisciplinary opportunities</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a:bodyPr>
          <a:lstStyle/>
          <a:p>
            <a:r>
              <a:rPr lang="en-AU"/>
              <a:t>Multidisciplinary opportunities may support person-centred care and help address any concerns or issues.</a:t>
            </a:r>
          </a:p>
          <a:p>
            <a:pPr lvl="1"/>
            <a:r>
              <a:rPr lang="en-US" b="1"/>
              <a:t>Case conferences</a:t>
            </a:r>
          </a:p>
          <a:p>
            <a:pPr lvl="1"/>
            <a:r>
              <a:rPr lang="en-US" b="1"/>
              <a:t>RMMRs</a:t>
            </a:r>
          </a:p>
          <a:p>
            <a:pPr lvl="1"/>
            <a:r>
              <a:rPr lang="en-US" b="1"/>
              <a:t>Medication Advisory Committee (MAC) meetings</a:t>
            </a:r>
          </a:p>
          <a:p>
            <a:pPr lvl="1"/>
            <a:r>
              <a:rPr lang="en-US" b="1"/>
              <a:t>Quality Use of Medicine (QUM) services</a:t>
            </a:r>
          </a:p>
        </p:txBody>
      </p:sp>
      <p:sp>
        <p:nvSpPr>
          <p:cNvPr id="6" name="Text Placeholder 5">
            <a:extLst>
              <a:ext uri="{FF2B5EF4-FFF2-40B4-BE49-F238E27FC236}">
                <a16:creationId xmlns:a16="http://schemas.microsoft.com/office/drawing/2014/main" id="{5D1D0585-3BD1-4EFE-9CED-76E03BD9A2F6}"/>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2507382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RMMR patient consent changes</a:t>
            </a:r>
            <a:br>
              <a:rPr lang="en-US"/>
            </a:br>
            <a:r>
              <a:rPr lang="en-US"/>
              <a:t>after June 2020</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a:bodyPr>
          <a:lstStyle/>
          <a:p>
            <a:pPr lvl="1"/>
            <a:r>
              <a:rPr lang="en-AU"/>
              <a:t>Consent must be obtained from the resident or their authorised representative for each individual RMMR.</a:t>
            </a:r>
            <a:r>
              <a:rPr lang="en-AU" baseline="30000"/>
              <a:t>1</a:t>
            </a:r>
            <a:r>
              <a:rPr lang="en-AU"/>
              <a:t> </a:t>
            </a:r>
          </a:p>
          <a:p>
            <a:pPr lvl="1"/>
            <a:r>
              <a:rPr lang="en-US"/>
              <a:t>If there is no other suitable person to give consent, the service may still be completed if</a:t>
            </a:r>
            <a:r>
              <a:rPr lang="en-AU"/>
              <a:t>:</a:t>
            </a:r>
            <a:r>
              <a:rPr lang="en-AU" baseline="30000"/>
              <a:t>1</a:t>
            </a:r>
            <a:endParaRPr lang="en-US" baseline="30000"/>
          </a:p>
          <a:p>
            <a:pPr lvl="2"/>
            <a:r>
              <a:rPr lang="en-AU"/>
              <a:t>the resident’s physical or mental health or safety may be significantly and detrimentally impacted</a:t>
            </a:r>
          </a:p>
          <a:p>
            <a:pPr lvl="2"/>
            <a:r>
              <a:rPr lang="en-AU"/>
              <a:t>the resident may be exposed to a potentially life-threatening situation </a:t>
            </a:r>
          </a:p>
          <a:p>
            <a:pPr lvl="2"/>
            <a:r>
              <a:rPr lang="en-AU"/>
              <a:t>the resident might reasonably be exposed to serious injury or illness.</a:t>
            </a:r>
          </a:p>
        </p:txBody>
      </p:sp>
      <p:sp>
        <p:nvSpPr>
          <p:cNvPr id="7" name="Text Placeholder 6"/>
          <p:cNvSpPr>
            <a:spLocks noGrp="1"/>
          </p:cNvSpPr>
          <p:nvPr>
            <p:ph type="body" sz="quarter" idx="11"/>
          </p:nvPr>
        </p:nvSpPr>
        <p:spPr>
          <a:xfrm>
            <a:off x="504825" y="5107460"/>
            <a:ext cx="7288170" cy="438579"/>
          </a:xfrm>
        </p:spPr>
        <p:txBody>
          <a:bodyPr/>
          <a:lstStyle/>
          <a:p>
            <a:r>
              <a:rPr lang="en-AU"/>
              <a:t>1 Pharmacy Programs Administrator. Residential medication management review patient consent. Victoria: PPA, 2020.</a:t>
            </a:r>
          </a:p>
        </p:txBody>
      </p:sp>
    </p:spTree>
    <p:extLst>
      <p:ext uri="{BB962C8B-B14F-4D97-AF65-F5344CB8AC3E}">
        <p14:creationId xmlns:p14="http://schemas.microsoft.com/office/powerpoint/2010/main" val="116531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8A0D-FD3D-B84B-9855-8AFB1155F5BB}"/>
              </a:ext>
            </a:extLst>
          </p:cNvPr>
          <p:cNvSpPr>
            <a:spLocks noGrp="1"/>
          </p:cNvSpPr>
          <p:nvPr>
            <p:ph type="title"/>
          </p:nvPr>
        </p:nvSpPr>
        <p:spPr>
          <a:xfrm>
            <a:off x="508000" y="227282"/>
            <a:ext cx="8064500" cy="907785"/>
          </a:xfrm>
        </p:spPr>
        <p:txBody>
          <a:bodyPr/>
          <a:lstStyle/>
          <a:p>
            <a:r>
              <a:rPr lang="en-AU"/>
              <a:t>RMMR referrals</a:t>
            </a:r>
            <a:r>
              <a:rPr lang="en-AU" baseline="30000"/>
              <a:t>1</a:t>
            </a:r>
            <a:endParaRPr lang="en-US" baseline="30000"/>
          </a:p>
        </p:txBody>
      </p:sp>
      <p:sp>
        <p:nvSpPr>
          <p:cNvPr id="9" name="Content Placeholder 2">
            <a:extLst>
              <a:ext uri="{FF2B5EF4-FFF2-40B4-BE49-F238E27FC236}">
                <a16:creationId xmlns:a16="http://schemas.microsoft.com/office/drawing/2014/main" id="{F1F4C3B8-CD82-4566-BD66-E2B6ABF48E30}"/>
              </a:ext>
            </a:extLst>
          </p:cNvPr>
          <p:cNvSpPr>
            <a:spLocks noGrp="1"/>
          </p:cNvSpPr>
          <p:nvPr>
            <p:ph sz="quarter" idx="10"/>
          </p:nvPr>
        </p:nvSpPr>
        <p:spPr>
          <a:xfrm>
            <a:off x="504825" y="1273175"/>
            <a:ext cx="9153525" cy="3554413"/>
          </a:xfrm>
        </p:spPr>
        <p:txBody>
          <a:bodyPr>
            <a:normAutofit fontScale="92500"/>
          </a:bodyPr>
          <a:lstStyle/>
          <a:p>
            <a:pPr lvl="1"/>
            <a:r>
              <a:rPr lang="en-US"/>
              <a:t>A recommendation based on the resident’s clinical need may be provided by the medical practitioner, pharmacist, nursing staff, the resident or their </a:t>
            </a:r>
            <a:r>
              <a:rPr lang="en-US" err="1"/>
              <a:t>carer</a:t>
            </a:r>
            <a:r>
              <a:rPr lang="en-US"/>
              <a:t>. However, a medical practitioner is required to provide the initial referral.</a:t>
            </a:r>
          </a:p>
          <a:p>
            <a:pPr lvl="1"/>
            <a:r>
              <a:rPr lang="en-US"/>
              <a:t>The referral should include the reason for referral and all relevant prescribing and clinical history.</a:t>
            </a:r>
          </a:p>
          <a:p>
            <a:pPr lvl="1"/>
            <a:r>
              <a:rPr lang="en-US"/>
              <a:t>Accredited pharmacists need to ensure that appropriate consent has been gained prior to conducting the RMMR.</a:t>
            </a:r>
          </a:p>
          <a:p>
            <a:pPr lvl="1"/>
            <a:r>
              <a:rPr lang="en-US"/>
              <a:t>The resident interview (if relevant) must take place within 90 days of the date of the referral to be remunerated under the RMMR program.</a:t>
            </a:r>
          </a:p>
        </p:txBody>
      </p:sp>
      <p:sp>
        <p:nvSpPr>
          <p:cNvPr id="8" name="Text Placeholder 7"/>
          <p:cNvSpPr>
            <a:spLocks noGrp="1"/>
          </p:cNvSpPr>
          <p:nvPr>
            <p:ph type="body" sz="quarter" idx="11"/>
          </p:nvPr>
        </p:nvSpPr>
        <p:spPr>
          <a:xfrm>
            <a:off x="504825" y="5107460"/>
            <a:ext cx="7288170" cy="438579"/>
          </a:xfrm>
        </p:spPr>
        <p:txBody>
          <a:bodyPr/>
          <a:lstStyle/>
          <a:p>
            <a:r>
              <a:rPr lang="en-AU"/>
              <a:t>1 Pharmaceutical Society of Australia. Guidelines for pharmacists providing Residential Medication Management Review (RMMR) and Quality Use of Medicines (QUM) services. Sydney: PSA Ltd, 2017.</a:t>
            </a:r>
          </a:p>
        </p:txBody>
      </p:sp>
    </p:spTree>
    <p:extLst>
      <p:ext uri="{BB962C8B-B14F-4D97-AF65-F5344CB8AC3E}">
        <p14:creationId xmlns:p14="http://schemas.microsoft.com/office/powerpoint/2010/main" val="2761106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1046" b="21046"/>
          <a:stretch/>
        </p:blipFill>
        <p:spPr>
          <a:xfrm>
            <a:off x="0" y="0"/>
            <a:ext cx="10160000" cy="3923881"/>
          </a:xfrm>
        </p:spPr>
      </p:pic>
      <p:sp>
        <p:nvSpPr>
          <p:cNvPr id="4" name="Text Placeholder 3">
            <a:extLst>
              <a:ext uri="{FF2B5EF4-FFF2-40B4-BE49-F238E27FC236}">
                <a16:creationId xmlns:a16="http://schemas.microsoft.com/office/drawing/2014/main" id="{2A03A3E1-88D0-4DE7-B78F-C4451422833F}"/>
              </a:ext>
            </a:extLst>
          </p:cNvPr>
          <p:cNvSpPr>
            <a:spLocks noGrp="1"/>
          </p:cNvSpPr>
          <p:nvPr>
            <p:ph type="body" sz="quarter" idx="11"/>
          </p:nvPr>
        </p:nvSpPr>
        <p:spPr/>
        <p:txBody>
          <a:bodyPr/>
          <a:lstStyle/>
          <a:p>
            <a:r>
              <a:rPr lang="en-AU"/>
              <a:t>Managing anticholinergic burden</a:t>
            </a:r>
          </a:p>
          <a:p>
            <a:endParaRPr lang="en-AU"/>
          </a:p>
        </p:txBody>
      </p:sp>
    </p:spTree>
    <p:extLst>
      <p:ext uri="{BB962C8B-B14F-4D97-AF65-F5344CB8AC3E}">
        <p14:creationId xmlns:p14="http://schemas.microsoft.com/office/powerpoint/2010/main" val="338716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F4D9-D953-EF49-B0BA-5EB3FDF88AE8}"/>
              </a:ext>
            </a:extLst>
          </p:cNvPr>
          <p:cNvSpPr>
            <a:spLocks noGrp="1"/>
          </p:cNvSpPr>
          <p:nvPr>
            <p:ph type="title"/>
          </p:nvPr>
        </p:nvSpPr>
        <p:spPr>
          <a:xfrm>
            <a:off x="508000" y="227282"/>
            <a:ext cx="8064500" cy="907785"/>
          </a:xfrm>
        </p:spPr>
        <p:txBody>
          <a:bodyPr/>
          <a:lstStyle/>
          <a:p>
            <a:r>
              <a:rPr lang="en-US"/>
              <a:t>Today</a:t>
            </a:r>
          </a:p>
        </p:txBody>
      </p:sp>
      <p:sp>
        <p:nvSpPr>
          <p:cNvPr id="3" name="Content Placeholder 2">
            <a:extLst>
              <a:ext uri="{FF2B5EF4-FFF2-40B4-BE49-F238E27FC236}">
                <a16:creationId xmlns:a16="http://schemas.microsoft.com/office/drawing/2014/main" id="{613B18FB-04C1-5B48-9AFF-97DE35C46D52}"/>
              </a:ext>
            </a:extLst>
          </p:cNvPr>
          <p:cNvSpPr>
            <a:spLocks noGrp="1"/>
          </p:cNvSpPr>
          <p:nvPr>
            <p:ph sz="quarter" idx="10"/>
          </p:nvPr>
        </p:nvSpPr>
        <p:spPr>
          <a:xfrm>
            <a:off x="504824" y="1273175"/>
            <a:ext cx="9153525" cy="3554413"/>
          </a:xfrm>
        </p:spPr>
        <p:txBody>
          <a:bodyPr vert="horz" lIns="91440" tIns="45720" rIns="91440" bIns="45720" rtlCol="0" anchor="t">
            <a:normAutofit lnSpcReduction="10000"/>
          </a:bodyPr>
          <a:lstStyle/>
          <a:p>
            <a:pPr lvl="1"/>
            <a:r>
              <a:rPr lang="en-US"/>
              <a:t>Introduction (to each other, and this activity)</a:t>
            </a:r>
          </a:p>
          <a:p>
            <a:pPr lvl="1"/>
            <a:r>
              <a:rPr lang="en-US"/>
              <a:t>Program overview</a:t>
            </a:r>
          </a:p>
          <a:p>
            <a:pPr lvl="1"/>
            <a:r>
              <a:rPr lang="en-US"/>
              <a:t>Reviewing and assessing anticholinergic burden</a:t>
            </a:r>
          </a:p>
          <a:p>
            <a:pPr lvl="1"/>
            <a:r>
              <a:rPr lang="en-US"/>
              <a:t>Using a person-</a:t>
            </a:r>
            <a:r>
              <a:rPr lang="en-AU"/>
              <a:t>centred</a:t>
            </a:r>
            <a:r>
              <a:rPr lang="en-US"/>
              <a:t> approach</a:t>
            </a:r>
          </a:p>
          <a:p>
            <a:pPr lvl="1"/>
            <a:r>
              <a:rPr lang="en-US"/>
              <a:t>Strategies to manage anticholinergic burden</a:t>
            </a:r>
          </a:p>
          <a:p>
            <a:pPr lvl="1"/>
            <a:r>
              <a:rPr lang="en-US"/>
              <a:t>Case study</a:t>
            </a:r>
          </a:p>
          <a:p>
            <a:pPr lvl="1"/>
            <a:r>
              <a:rPr lang="en-US"/>
              <a:t>Next steps</a:t>
            </a:r>
          </a:p>
          <a:p>
            <a:endParaRPr lang="en-US"/>
          </a:p>
        </p:txBody>
      </p:sp>
      <p:sp>
        <p:nvSpPr>
          <p:cNvPr id="9" name="Text Placeholder 8">
            <a:extLst>
              <a:ext uri="{FF2B5EF4-FFF2-40B4-BE49-F238E27FC236}">
                <a16:creationId xmlns:a16="http://schemas.microsoft.com/office/drawing/2014/main" id="{97673382-4118-4EA6-B361-E25CE4A386DB}"/>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604703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Back to Colin</a:t>
            </a:r>
          </a:p>
        </p:txBody>
      </p:sp>
      <p:sp>
        <p:nvSpPr>
          <p:cNvPr id="5" name="Text Placeholder 4">
            <a:extLst>
              <a:ext uri="{FF2B5EF4-FFF2-40B4-BE49-F238E27FC236}">
                <a16:creationId xmlns:a16="http://schemas.microsoft.com/office/drawing/2014/main" id="{F6DCD9EC-881A-4FB2-89F0-78603ABA5C27}"/>
              </a:ext>
            </a:extLst>
          </p:cNvPr>
          <p:cNvSpPr>
            <a:spLocks noGrp="1"/>
          </p:cNvSpPr>
          <p:nvPr>
            <p:ph type="body" sz="quarter" idx="11"/>
          </p:nvPr>
        </p:nvSpPr>
        <p:spPr/>
        <p:txBody>
          <a:bodyPr/>
          <a:lstStyle/>
          <a:p>
            <a:endParaRPr lang="en-AU"/>
          </a:p>
        </p:txBody>
      </p:sp>
      <p:sp>
        <p:nvSpPr>
          <p:cNvPr id="9" name="Rectangle 8">
            <a:extLst>
              <a:ext uri="{FF2B5EF4-FFF2-40B4-BE49-F238E27FC236}">
                <a16:creationId xmlns:a16="http://schemas.microsoft.com/office/drawing/2014/main" id="{F4A2A970-B493-4297-B754-82C1BDCEBE82}"/>
              </a:ext>
            </a:extLst>
          </p:cNvPr>
          <p:cNvSpPr/>
          <p:nvPr/>
        </p:nvSpPr>
        <p:spPr>
          <a:xfrm>
            <a:off x="610717" y="1244600"/>
            <a:ext cx="8767369" cy="3590747"/>
          </a:xfrm>
          <a:prstGeom prst="rect">
            <a:avLst/>
          </a:prstGeom>
          <a:solidFill>
            <a:srgbClr val="F0F7E8"/>
          </a:solidFill>
          <a:ln>
            <a:noFill/>
          </a:ln>
        </p:spPr>
        <p:style>
          <a:lnRef idx="1">
            <a:schemeClr val="accent5"/>
          </a:lnRef>
          <a:fillRef idx="3">
            <a:schemeClr val="accent5"/>
          </a:fillRef>
          <a:effectRef idx="2">
            <a:schemeClr val="accent5"/>
          </a:effectRef>
          <a:fontRef idx="minor">
            <a:schemeClr val="lt1"/>
          </a:fontRef>
        </p:style>
        <p:txBody>
          <a:bodyPr rtlCol="0" anchor="t"/>
          <a:lstStyle/>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Colin is an 81-year-old resident in your facility and has been newly diagnosed with 			Parkinson’s disease. His wife died two years ago. His care staff reported that he 				has been more forgetful and unsteady on his feet. He has also been complaining				of dry eyes and constipation. </a:t>
            </a:r>
            <a:endParaRPr lang="en-AU" sz="1400">
              <a:solidFill>
                <a:schemeClr val="tx1"/>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CB7AA5CD-301B-4B41-BA21-C8B823F7092A}"/>
              </a:ext>
            </a:extLst>
          </p:cNvPr>
          <p:cNvPicPr>
            <a:picLocks noChangeAspect="1"/>
          </p:cNvPicPr>
          <p:nvPr/>
        </p:nvPicPr>
        <p:blipFill>
          <a:blip r:embed="rId3"/>
          <a:stretch>
            <a:fillRect/>
          </a:stretch>
        </p:blipFill>
        <p:spPr>
          <a:xfrm>
            <a:off x="595349" y="1122367"/>
            <a:ext cx="1498600" cy="1625600"/>
          </a:xfrm>
          <a:prstGeom prst="rect">
            <a:avLst/>
          </a:prstGeom>
        </p:spPr>
      </p:pic>
      <p:graphicFrame>
        <p:nvGraphicFramePr>
          <p:cNvPr id="11" name="Table 8">
            <a:extLst>
              <a:ext uri="{FF2B5EF4-FFF2-40B4-BE49-F238E27FC236}">
                <a16:creationId xmlns:a16="http://schemas.microsoft.com/office/drawing/2014/main" id="{B0EE2658-649E-4743-8613-A84FED416913}"/>
              </a:ext>
            </a:extLst>
          </p:cNvPr>
          <p:cNvGraphicFramePr>
            <a:graphicFrameLocks noGrp="1"/>
          </p:cNvGraphicFramePr>
          <p:nvPr>
            <p:extLst>
              <p:ext uri="{D42A27DB-BD31-4B8C-83A1-F6EECF244321}">
                <p14:modId xmlns:p14="http://schemas.microsoft.com/office/powerpoint/2010/main" val="1390277526"/>
              </p:ext>
            </p:extLst>
          </p:nvPr>
        </p:nvGraphicFramePr>
        <p:xfrm>
          <a:off x="762242" y="2819080"/>
          <a:ext cx="8469540" cy="1875434"/>
        </p:xfrm>
        <a:graphic>
          <a:graphicData uri="http://schemas.openxmlformats.org/drawingml/2006/table">
            <a:tbl>
              <a:tblPr firstRow="1" bandRow="1">
                <a:tableStyleId>{5C22544A-7EE6-4342-B048-85BDC9FD1C3A}</a:tableStyleId>
              </a:tblPr>
              <a:tblGrid>
                <a:gridCol w="1644459">
                  <a:extLst>
                    <a:ext uri="{9D8B030D-6E8A-4147-A177-3AD203B41FA5}">
                      <a16:colId xmlns:a16="http://schemas.microsoft.com/office/drawing/2014/main" val="3365793279"/>
                    </a:ext>
                  </a:extLst>
                </a:gridCol>
                <a:gridCol w="2604211">
                  <a:extLst>
                    <a:ext uri="{9D8B030D-6E8A-4147-A177-3AD203B41FA5}">
                      <a16:colId xmlns:a16="http://schemas.microsoft.com/office/drawing/2014/main" val="843911234"/>
                    </a:ext>
                  </a:extLst>
                </a:gridCol>
                <a:gridCol w="4220870">
                  <a:extLst>
                    <a:ext uri="{9D8B030D-6E8A-4147-A177-3AD203B41FA5}">
                      <a16:colId xmlns:a16="http://schemas.microsoft.com/office/drawing/2014/main" val="1786893449"/>
                    </a:ext>
                  </a:extLst>
                </a:gridCol>
              </a:tblGrid>
              <a:tr h="1875434">
                <a:tc>
                  <a:txBody>
                    <a:bodyPr/>
                    <a:lstStyle/>
                    <a:p>
                      <a:pPr>
                        <a:spcAft>
                          <a:spcPts val="600"/>
                        </a:spcAft>
                      </a:pPr>
                      <a:r>
                        <a:rPr lang="en-US" sz="1000">
                          <a:solidFill>
                            <a:schemeClr val="tx1"/>
                          </a:solidFill>
                        </a:rPr>
                        <a:t>Medical history</a:t>
                      </a:r>
                    </a:p>
                    <a:p>
                      <a:r>
                        <a:rPr lang="en-US" sz="1000" b="0">
                          <a:solidFill>
                            <a:schemeClr val="tx1"/>
                          </a:solidFill>
                        </a:rPr>
                        <a:t>Parkinson’s disease</a:t>
                      </a:r>
                    </a:p>
                    <a:p>
                      <a:r>
                        <a:rPr lang="en-US" sz="1000" b="0">
                          <a:solidFill>
                            <a:schemeClr val="tx1"/>
                          </a:solidFill>
                        </a:rPr>
                        <a:t>Hypertension</a:t>
                      </a:r>
                    </a:p>
                    <a:p>
                      <a:r>
                        <a:rPr lang="en-US" sz="1000" b="0" err="1">
                          <a:solidFill>
                            <a:schemeClr val="tx1"/>
                          </a:solidFill>
                        </a:rPr>
                        <a:t>Hyperlipidaemia</a:t>
                      </a:r>
                      <a:endParaRPr lang="en-US" sz="1000" b="0">
                        <a:solidFill>
                          <a:schemeClr val="tx1"/>
                        </a:solidFill>
                      </a:endParaRPr>
                    </a:p>
                    <a:p>
                      <a:r>
                        <a:rPr lang="en-US" sz="1000" b="0">
                          <a:solidFill>
                            <a:schemeClr val="tx1"/>
                          </a:solidFill>
                        </a:rPr>
                        <a:t>Depression</a:t>
                      </a:r>
                    </a:p>
                    <a:p>
                      <a:r>
                        <a:rPr lang="en-US" sz="1000" b="0">
                          <a:solidFill>
                            <a:schemeClr val="tx1"/>
                          </a:solidFill>
                        </a:rPr>
                        <a:t>Type 2 diabetes</a:t>
                      </a:r>
                    </a:p>
                    <a:p>
                      <a:r>
                        <a:rPr lang="en-US" sz="1000" b="0">
                          <a:solidFill>
                            <a:schemeClr val="tx1"/>
                          </a:solidFill>
                        </a:rPr>
                        <a:t>Chronic back pain</a:t>
                      </a:r>
                    </a:p>
                    <a:p>
                      <a:r>
                        <a:rPr lang="en-US" sz="1000" b="0">
                          <a:solidFill>
                            <a:schemeClr val="tx1"/>
                          </a:solidFill>
                        </a:rPr>
                        <a:t>Osteoarthritis</a:t>
                      </a:r>
                    </a:p>
                  </a:txBody>
                  <a:tcPr>
                    <a:solidFill>
                      <a:srgbClr val="F0F7E8"/>
                    </a:solidFill>
                  </a:tcPr>
                </a:tc>
                <a:tc>
                  <a:txBody>
                    <a:bodyPr/>
                    <a:lstStyle/>
                    <a:p>
                      <a:pPr>
                        <a:spcAft>
                          <a:spcPts val="600"/>
                        </a:spcAft>
                      </a:pPr>
                      <a:r>
                        <a:rPr lang="en-US" sz="1000">
                          <a:solidFill>
                            <a:schemeClr val="tx1"/>
                          </a:solidFill>
                        </a:rPr>
                        <a:t>Social history</a:t>
                      </a:r>
                    </a:p>
                    <a:p>
                      <a:r>
                        <a:rPr lang="en-US" sz="1000" b="0">
                          <a:solidFill>
                            <a:schemeClr val="tx1"/>
                          </a:solidFill>
                        </a:rPr>
                        <a:t>Widowed</a:t>
                      </a:r>
                    </a:p>
                    <a:p>
                      <a:r>
                        <a:rPr lang="en-US" sz="1000" b="0">
                          <a:solidFill>
                            <a:schemeClr val="tx1"/>
                          </a:solidFill>
                        </a:rPr>
                        <a:t>Requires 1x assistance in </a:t>
                      </a:r>
                      <a:br>
                        <a:rPr lang="en-US" sz="1000" b="0">
                          <a:solidFill>
                            <a:schemeClr val="tx1"/>
                          </a:solidFill>
                        </a:rPr>
                      </a:br>
                      <a:r>
                        <a:rPr lang="en-US" sz="1000" b="0">
                          <a:solidFill>
                            <a:schemeClr val="tx1"/>
                          </a:solidFill>
                        </a:rPr>
                        <a:t>activities of daily living (ADLs)</a:t>
                      </a:r>
                    </a:p>
                    <a:p>
                      <a:pPr>
                        <a:spcAft>
                          <a:spcPts val="600"/>
                        </a:spcAft>
                      </a:pPr>
                      <a:endParaRPr lang="en-US" sz="1000">
                        <a:solidFill>
                          <a:schemeClr val="tx1"/>
                        </a:solidFill>
                      </a:endParaRPr>
                    </a:p>
                    <a:p>
                      <a:pPr>
                        <a:spcAft>
                          <a:spcPts val="600"/>
                        </a:spcAft>
                      </a:pPr>
                      <a:r>
                        <a:rPr lang="en-US" sz="1000">
                          <a:solidFill>
                            <a:schemeClr val="tx1"/>
                          </a:solidFill>
                        </a:rPr>
                        <a:t>Allergies</a:t>
                      </a:r>
                    </a:p>
                    <a:p>
                      <a:r>
                        <a:rPr lang="en-US" sz="1000" b="0">
                          <a:solidFill>
                            <a:schemeClr val="tx1"/>
                          </a:solidFill>
                        </a:rPr>
                        <a:t>Nil</a:t>
                      </a:r>
                    </a:p>
                    <a:p>
                      <a:endParaRPr lang="en-US" sz="1000"/>
                    </a:p>
                  </a:txBody>
                  <a:tcPr>
                    <a:solidFill>
                      <a:srgbClr val="F0F7E8"/>
                    </a:solidFill>
                  </a:tcPr>
                </a:tc>
                <a:tc>
                  <a:txBody>
                    <a:bodyPr/>
                    <a:lstStyle/>
                    <a:p>
                      <a:pPr>
                        <a:spcAft>
                          <a:spcPts val="600"/>
                        </a:spcAft>
                      </a:pPr>
                      <a:r>
                        <a:rPr lang="en-US" sz="1000">
                          <a:solidFill>
                            <a:schemeClr val="tx1"/>
                          </a:solidFill>
                        </a:rPr>
                        <a:t>Medicines</a:t>
                      </a:r>
                    </a:p>
                    <a:p>
                      <a:r>
                        <a:rPr lang="en-US" sz="1000" b="0">
                          <a:solidFill>
                            <a:schemeClr val="tx1"/>
                          </a:solidFill>
                        </a:rPr>
                        <a:t>metformin 1 g tablet twice daily</a:t>
                      </a:r>
                    </a:p>
                    <a:p>
                      <a:r>
                        <a:rPr lang="en-US" sz="1000" b="0" err="1">
                          <a:solidFill>
                            <a:schemeClr val="tx1"/>
                          </a:solidFill>
                        </a:rPr>
                        <a:t>tapentadol</a:t>
                      </a:r>
                      <a:r>
                        <a:rPr lang="en-US" sz="1000" b="0">
                          <a:solidFill>
                            <a:schemeClr val="tx1"/>
                          </a:solidFill>
                        </a:rPr>
                        <a:t> 100 mg SR tablet daily</a:t>
                      </a:r>
                    </a:p>
                    <a:p>
                      <a:r>
                        <a:rPr lang="en-US" sz="1000" b="0">
                          <a:solidFill>
                            <a:schemeClr val="tx1"/>
                          </a:solidFill>
                        </a:rPr>
                        <a:t>rosuvastatin 10 mg tablet at night</a:t>
                      </a:r>
                    </a:p>
                    <a:p>
                      <a:r>
                        <a:rPr lang="en-US" sz="1000" b="0">
                          <a:solidFill>
                            <a:schemeClr val="tx1"/>
                          </a:solidFill>
                        </a:rPr>
                        <a:t>sertraline 50 mg tablet daily</a:t>
                      </a:r>
                    </a:p>
                    <a:p>
                      <a:r>
                        <a:rPr lang="en-US" sz="1000" b="0">
                          <a:solidFill>
                            <a:schemeClr val="tx1"/>
                          </a:solidFill>
                        </a:rPr>
                        <a:t>telmisartan 80 mg tablet in the morning</a:t>
                      </a:r>
                    </a:p>
                    <a:p>
                      <a:r>
                        <a:rPr lang="en-US" sz="1000" b="0">
                          <a:solidFill>
                            <a:schemeClr val="tx1"/>
                          </a:solidFill>
                        </a:rPr>
                        <a:t>temazepam 10 mg tablet at night</a:t>
                      </a:r>
                    </a:p>
                    <a:p>
                      <a:r>
                        <a:rPr lang="en-US" sz="1000" b="0">
                          <a:solidFill>
                            <a:schemeClr val="tx1"/>
                          </a:solidFill>
                        </a:rPr>
                        <a:t>levodopa/carbidopa 100 mg/25 mg tablet three times daily</a:t>
                      </a:r>
                    </a:p>
                    <a:p>
                      <a:r>
                        <a:rPr lang="en-US" sz="1000" b="0">
                          <a:solidFill>
                            <a:schemeClr val="tx1"/>
                          </a:solidFill>
                        </a:rPr>
                        <a:t>docusate with senna two tablets twice daily</a:t>
                      </a:r>
                    </a:p>
                    <a:p>
                      <a:r>
                        <a:rPr lang="en-US" sz="1000" b="0">
                          <a:solidFill>
                            <a:schemeClr val="tx1"/>
                          </a:solidFill>
                        </a:rPr>
                        <a:t>Movicol sachet when required</a:t>
                      </a:r>
                    </a:p>
                    <a:p>
                      <a:r>
                        <a:rPr lang="en-US" sz="1000" b="0" err="1">
                          <a:solidFill>
                            <a:schemeClr val="tx1"/>
                          </a:solidFill>
                        </a:rPr>
                        <a:t>Optive</a:t>
                      </a:r>
                      <a:r>
                        <a:rPr lang="en-US" sz="1000" b="0">
                          <a:solidFill>
                            <a:schemeClr val="tx1"/>
                          </a:solidFill>
                        </a:rPr>
                        <a:t> lubricant eye drops one to two drops in each eye when required</a:t>
                      </a:r>
                    </a:p>
                  </a:txBody>
                  <a:tcPr>
                    <a:solidFill>
                      <a:srgbClr val="F0F7E8"/>
                    </a:solidFill>
                  </a:tcPr>
                </a:tc>
                <a:extLst>
                  <a:ext uri="{0D108BD9-81ED-4DB2-BD59-A6C34878D82A}">
                    <a16:rowId xmlns:a16="http://schemas.microsoft.com/office/drawing/2014/main" val="2679190076"/>
                  </a:ext>
                </a:extLst>
              </a:tr>
            </a:tbl>
          </a:graphicData>
        </a:graphic>
      </p:graphicFrame>
    </p:spTree>
    <p:extLst>
      <p:ext uri="{BB962C8B-B14F-4D97-AF65-F5344CB8AC3E}">
        <p14:creationId xmlns:p14="http://schemas.microsoft.com/office/powerpoint/2010/main" val="393336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08B6-56E3-4ADA-A5F5-55A45177EED9}"/>
              </a:ext>
            </a:extLst>
          </p:cNvPr>
          <p:cNvSpPr>
            <a:spLocks noGrp="1"/>
          </p:cNvSpPr>
          <p:nvPr>
            <p:ph type="title"/>
          </p:nvPr>
        </p:nvSpPr>
        <p:spPr>
          <a:xfrm>
            <a:off x="508000" y="227282"/>
            <a:ext cx="8064500" cy="907785"/>
          </a:xfrm>
        </p:spPr>
        <p:txBody>
          <a:bodyPr/>
          <a:lstStyle/>
          <a:p>
            <a:r>
              <a:rPr lang="en-US"/>
              <a:t>Management guidance</a:t>
            </a:r>
            <a:r>
              <a:rPr lang="en-US" baseline="30000"/>
              <a:t>1–3</a:t>
            </a:r>
            <a:endParaRPr lang="en-AU" baseline="30000"/>
          </a:p>
        </p:txBody>
      </p:sp>
      <p:sp>
        <p:nvSpPr>
          <p:cNvPr id="6" name="Text Placeholder 5"/>
          <p:cNvSpPr>
            <a:spLocks noGrp="1"/>
          </p:cNvSpPr>
          <p:nvPr>
            <p:ph type="body" sz="quarter" idx="11"/>
          </p:nvPr>
        </p:nvSpPr>
        <p:spPr>
          <a:xfrm>
            <a:off x="504825" y="5107460"/>
            <a:ext cx="7288170" cy="438579"/>
          </a:xfrm>
        </p:spPr>
        <p:txBody>
          <a:bodyPr/>
          <a:lstStyle/>
          <a:p>
            <a:r>
              <a:rPr lang="en-US"/>
              <a:t>1 Australian Medicines Handbook. Adelaide: AMH Pty Ltd, 2021</a:t>
            </a:r>
          </a:p>
          <a:p>
            <a:r>
              <a:rPr lang="en-US"/>
              <a:t>2 Therapeutic Guidelines. West Melbourne: Therapeutic Guidelines Ltd, 2021.</a:t>
            </a:r>
          </a:p>
          <a:p>
            <a:r>
              <a:rPr lang="en-AU"/>
              <a:t>3 The University of Sydney. The goal-directed medication review electronic decision support system G-MEDSS. Sydney: USYD, 2019.</a:t>
            </a:r>
          </a:p>
        </p:txBody>
      </p:sp>
      <p:graphicFrame>
        <p:nvGraphicFramePr>
          <p:cNvPr id="4" name="Table 4">
            <a:extLst>
              <a:ext uri="{FF2B5EF4-FFF2-40B4-BE49-F238E27FC236}">
                <a16:creationId xmlns:a16="http://schemas.microsoft.com/office/drawing/2014/main" id="{07DE46D0-A421-4313-B838-FC5D296A4595}"/>
              </a:ext>
            </a:extLst>
          </p:cNvPr>
          <p:cNvGraphicFramePr>
            <a:graphicFrameLocks noGrp="1"/>
          </p:cNvGraphicFramePr>
          <p:nvPr>
            <p:ph idx="4294967295"/>
            <p:extLst>
              <p:ext uri="{D42A27DB-BD31-4B8C-83A1-F6EECF244321}">
                <p14:modId xmlns:p14="http://schemas.microsoft.com/office/powerpoint/2010/main" val="4017969100"/>
              </p:ext>
            </p:extLst>
          </p:nvPr>
        </p:nvGraphicFramePr>
        <p:xfrm>
          <a:off x="484575" y="1089262"/>
          <a:ext cx="9167425" cy="3708633"/>
        </p:xfrm>
        <a:graphic>
          <a:graphicData uri="http://schemas.openxmlformats.org/drawingml/2006/table">
            <a:tbl>
              <a:tblPr firstRow="1" bandRow="1">
                <a:tableStyleId>{F5AB1C69-6EDB-4FF4-983F-18BD219EF322}</a:tableStyleId>
              </a:tblPr>
              <a:tblGrid>
                <a:gridCol w="1666954">
                  <a:extLst>
                    <a:ext uri="{9D8B030D-6E8A-4147-A177-3AD203B41FA5}">
                      <a16:colId xmlns:a16="http://schemas.microsoft.com/office/drawing/2014/main" val="1609097783"/>
                    </a:ext>
                  </a:extLst>
                </a:gridCol>
                <a:gridCol w="3795913">
                  <a:extLst>
                    <a:ext uri="{9D8B030D-6E8A-4147-A177-3AD203B41FA5}">
                      <a16:colId xmlns:a16="http://schemas.microsoft.com/office/drawing/2014/main" val="2322021842"/>
                    </a:ext>
                  </a:extLst>
                </a:gridCol>
                <a:gridCol w="3704558">
                  <a:extLst>
                    <a:ext uri="{9D8B030D-6E8A-4147-A177-3AD203B41FA5}">
                      <a16:colId xmlns:a16="http://schemas.microsoft.com/office/drawing/2014/main" val="302479062"/>
                    </a:ext>
                  </a:extLst>
                </a:gridCol>
              </a:tblGrid>
              <a:tr h="212640">
                <a:tc>
                  <a:txBody>
                    <a:bodyPr/>
                    <a:lstStyle/>
                    <a:p>
                      <a:pPr>
                        <a:spcBef>
                          <a:spcPts val="600"/>
                        </a:spcBef>
                        <a:spcAft>
                          <a:spcPts val="600"/>
                        </a:spcAft>
                      </a:pPr>
                      <a:r>
                        <a:rPr lang="en-AU" sz="750" err="1">
                          <a:latin typeface="Arial" panose="020B0604020202020204" pitchFamily="34" charset="0"/>
                          <a:cs typeface="Arial" panose="020B0604020202020204" pitchFamily="34" charset="0"/>
                        </a:rPr>
                        <a:t>Medicines</a:t>
                      </a:r>
                      <a:r>
                        <a:rPr lang="en-AU" sz="750" baseline="30000" err="1">
                          <a:latin typeface="Arial" panose="020B0604020202020204" pitchFamily="34" charset="0"/>
                          <a:cs typeface="Arial" panose="020B0604020202020204" pitchFamily="34" charset="0"/>
                        </a:rPr>
                        <a:t>a</a:t>
                      </a:r>
                      <a:endParaRPr lang="en-AU" sz="750" baseline="30000">
                        <a:latin typeface="Arial" panose="020B0604020202020204" pitchFamily="34" charset="0"/>
                        <a:cs typeface="Arial" panose="020B0604020202020204" pitchFamily="34" charset="0"/>
                      </a:endParaRPr>
                    </a:p>
                  </a:txBody>
                  <a:tcPr marL="76200" marR="76200" marT="38100" marB="3810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750" b="1">
                          <a:solidFill>
                            <a:schemeClr val="bg1"/>
                          </a:solidFill>
                          <a:effectLst/>
                          <a:latin typeface="Arial"/>
                          <a:ea typeface="Times New Roman" panose="02020603050405020304" pitchFamily="18" charset="0"/>
                          <a:cs typeface="Arial"/>
                        </a:rPr>
                        <a:t>Non-anticholinergic alternative considerations</a:t>
                      </a:r>
                      <a:endParaRPr lang="en-AU" sz="750">
                        <a:solidFill>
                          <a:schemeClr val="bg1"/>
                        </a:solidFill>
                        <a:effectLst/>
                        <a:latin typeface="Arial"/>
                        <a:ea typeface="Calibri" panose="020F0502020204030204" pitchFamily="34" charset="0"/>
                        <a:cs typeface="Arial"/>
                      </a:endParaRPr>
                    </a:p>
                  </a:txBody>
                  <a:tcPr marL="57150" marR="57150" marT="0" marB="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750" b="1">
                          <a:solidFill>
                            <a:schemeClr val="bg1"/>
                          </a:solidFill>
                          <a:effectLst/>
                          <a:latin typeface="Arial"/>
                          <a:ea typeface="Times New Roman" panose="02020603050405020304" pitchFamily="18" charset="0"/>
                          <a:cs typeface="Arial"/>
                        </a:rPr>
                        <a:t>Non-pharmacological options (optimise throughout management)</a:t>
                      </a:r>
                      <a:endParaRPr lang="en-AU" sz="750">
                        <a:solidFill>
                          <a:schemeClr val="bg1"/>
                        </a:solidFill>
                        <a:effectLst/>
                        <a:latin typeface="Arial"/>
                        <a:ea typeface="Calibri" panose="020F0502020204030204" pitchFamily="34" charset="0"/>
                        <a:cs typeface="Arial"/>
                      </a:endParaRPr>
                    </a:p>
                  </a:txBody>
                  <a:tcPr marL="57150" marR="5715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2392484"/>
                  </a:ext>
                </a:extLst>
              </a:tr>
              <a:tr h="1789489">
                <a:tc>
                  <a:txBody>
                    <a:bodyPr/>
                    <a:lstStyle/>
                    <a:p>
                      <a:pPr>
                        <a:spcBef>
                          <a:spcPts val="0"/>
                        </a:spcBef>
                        <a:spcAft>
                          <a:spcPts val="0"/>
                        </a:spcAft>
                      </a:pPr>
                      <a:r>
                        <a:rPr lang="en-US" sz="750" b="1">
                          <a:latin typeface="Arial"/>
                          <a:cs typeface="Arial"/>
                        </a:rPr>
                        <a:t>SSRIs</a:t>
                      </a:r>
                    </a:p>
                    <a:p>
                      <a:pPr>
                        <a:spcBef>
                          <a:spcPts val="0"/>
                        </a:spcBef>
                        <a:spcAft>
                          <a:spcPts val="0"/>
                        </a:spcAft>
                      </a:pPr>
                      <a:r>
                        <a:rPr lang="en-US" sz="750" b="1">
                          <a:latin typeface="Arial"/>
                          <a:cs typeface="Arial"/>
                        </a:rPr>
                        <a:t>(depression)</a:t>
                      </a:r>
                    </a:p>
                    <a:p>
                      <a:pPr>
                        <a:spcBef>
                          <a:spcPts val="0"/>
                        </a:spcBef>
                        <a:spcAft>
                          <a:spcPts val="0"/>
                        </a:spcAft>
                      </a:pPr>
                      <a:r>
                        <a:rPr lang="en-US" sz="750">
                          <a:latin typeface="Arial"/>
                          <a:cs typeface="Arial"/>
                        </a:rPr>
                        <a:t>citalopram</a:t>
                      </a:r>
                    </a:p>
                    <a:p>
                      <a:pPr>
                        <a:spcBef>
                          <a:spcPts val="0"/>
                        </a:spcBef>
                        <a:spcAft>
                          <a:spcPts val="0"/>
                        </a:spcAft>
                      </a:pPr>
                      <a:r>
                        <a:rPr lang="en-US" sz="750">
                          <a:latin typeface="Arial"/>
                          <a:cs typeface="Arial"/>
                        </a:rPr>
                        <a:t>escitalopram</a:t>
                      </a:r>
                    </a:p>
                    <a:p>
                      <a:pPr>
                        <a:spcBef>
                          <a:spcPts val="0"/>
                        </a:spcBef>
                        <a:spcAft>
                          <a:spcPts val="0"/>
                        </a:spcAft>
                      </a:pPr>
                      <a:r>
                        <a:rPr lang="en-US" sz="750">
                          <a:latin typeface="Arial"/>
                          <a:cs typeface="Arial"/>
                        </a:rPr>
                        <a:t>fluoxetine</a:t>
                      </a:r>
                    </a:p>
                    <a:p>
                      <a:pPr>
                        <a:spcBef>
                          <a:spcPts val="0"/>
                        </a:spcBef>
                        <a:spcAft>
                          <a:spcPts val="0"/>
                        </a:spcAft>
                      </a:pPr>
                      <a:r>
                        <a:rPr lang="en-US" sz="750">
                          <a:latin typeface="Arial"/>
                          <a:cs typeface="Arial"/>
                        </a:rPr>
                        <a:t>paroxetine</a:t>
                      </a:r>
                    </a:p>
                    <a:p>
                      <a:pPr>
                        <a:spcBef>
                          <a:spcPts val="0"/>
                        </a:spcBef>
                        <a:spcAft>
                          <a:spcPts val="0"/>
                        </a:spcAft>
                      </a:pPr>
                      <a:r>
                        <a:rPr lang="en-US" sz="750">
                          <a:latin typeface="Arial"/>
                          <a:cs typeface="Arial"/>
                        </a:rPr>
                        <a:t>sertraline</a:t>
                      </a:r>
                    </a:p>
                    <a:p>
                      <a:pPr>
                        <a:spcBef>
                          <a:spcPts val="0"/>
                        </a:spcBef>
                        <a:spcAft>
                          <a:spcPts val="0"/>
                        </a:spcAft>
                      </a:pPr>
                      <a:r>
                        <a:rPr lang="en-US" sz="750" b="1">
                          <a:latin typeface="Arial"/>
                          <a:cs typeface="Arial"/>
                        </a:rPr>
                        <a:t>SNRIs</a:t>
                      </a:r>
                    </a:p>
                    <a:p>
                      <a:pPr>
                        <a:spcBef>
                          <a:spcPts val="0"/>
                        </a:spcBef>
                        <a:spcAft>
                          <a:spcPts val="0"/>
                        </a:spcAft>
                      </a:pPr>
                      <a:r>
                        <a:rPr lang="en-US" sz="750" b="1">
                          <a:latin typeface="Arial"/>
                          <a:cs typeface="Arial"/>
                        </a:rPr>
                        <a:t>(depression)</a:t>
                      </a:r>
                    </a:p>
                    <a:p>
                      <a:pPr>
                        <a:spcBef>
                          <a:spcPts val="0"/>
                        </a:spcBef>
                        <a:spcAft>
                          <a:spcPts val="0"/>
                        </a:spcAft>
                      </a:pPr>
                      <a:r>
                        <a:rPr lang="en-US" sz="750">
                          <a:latin typeface="Arial"/>
                          <a:cs typeface="Arial"/>
                        </a:rPr>
                        <a:t>desvenlafaxine</a:t>
                      </a:r>
                    </a:p>
                    <a:p>
                      <a:pPr>
                        <a:spcBef>
                          <a:spcPts val="0"/>
                        </a:spcBef>
                        <a:spcAft>
                          <a:spcPts val="0"/>
                        </a:spcAft>
                      </a:pPr>
                      <a:r>
                        <a:rPr lang="en-US" sz="750">
                          <a:latin typeface="Arial"/>
                          <a:cs typeface="Arial"/>
                        </a:rPr>
                        <a:t>duloxetine</a:t>
                      </a:r>
                    </a:p>
                    <a:p>
                      <a:pPr>
                        <a:spcBef>
                          <a:spcPts val="0"/>
                        </a:spcBef>
                        <a:spcAft>
                          <a:spcPts val="0"/>
                        </a:spcAft>
                      </a:pPr>
                      <a:r>
                        <a:rPr lang="en-US" sz="750">
                          <a:latin typeface="Arial"/>
                          <a:cs typeface="Arial"/>
                        </a:rPr>
                        <a:t>venlafaxine</a:t>
                      </a:r>
                    </a:p>
                    <a:p>
                      <a:pPr>
                        <a:spcBef>
                          <a:spcPts val="0"/>
                        </a:spcBef>
                        <a:spcAft>
                          <a:spcPts val="0"/>
                        </a:spcAft>
                      </a:pPr>
                      <a:r>
                        <a:rPr lang="en-US" sz="750" b="1">
                          <a:latin typeface="Arial"/>
                          <a:cs typeface="Arial"/>
                        </a:rPr>
                        <a:t>Other</a:t>
                      </a:r>
                    </a:p>
                    <a:p>
                      <a:pPr>
                        <a:spcBef>
                          <a:spcPts val="0"/>
                        </a:spcBef>
                        <a:spcAft>
                          <a:spcPts val="0"/>
                        </a:spcAft>
                      </a:pPr>
                      <a:r>
                        <a:rPr lang="en-US" sz="750" b="1">
                          <a:latin typeface="Arial"/>
                          <a:cs typeface="Arial"/>
                        </a:rPr>
                        <a:t>(depression)</a:t>
                      </a:r>
                    </a:p>
                    <a:p>
                      <a:pPr>
                        <a:spcBef>
                          <a:spcPts val="0"/>
                        </a:spcBef>
                        <a:spcAft>
                          <a:spcPts val="0"/>
                        </a:spcAft>
                      </a:pPr>
                      <a:r>
                        <a:rPr lang="en-US" sz="750">
                          <a:latin typeface="Arial"/>
                          <a:cs typeface="Arial"/>
                        </a:rPr>
                        <a:t>mirtazapine</a:t>
                      </a:r>
                      <a:endParaRPr lang="en-AU" sz="750">
                        <a:latin typeface="Arial"/>
                        <a:cs typeface="Arial"/>
                      </a:endParaRPr>
                    </a:p>
                  </a:txBody>
                  <a:tcPr marL="76200" marR="76200" marT="38100" marB="38100" anchor="ctr">
                    <a:lnT w="12700" cap="flat" cmpd="sng" algn="ctr">
                      <a:solidFill>
                        <a:schemeClr val="bg1"/>
                      </a:solidFill>
                      <a:prstDash val="solid"/>
                      <a:round/>
                      <a:headEnd type="none" w="med" len="med"/>
                      <a:tailEnd type="none" w="med" len="med"/>
                    </a:lnT>
                  </a:tcPr>
                </a:tc>
                <a:tc>
                  <a:txBody>
                    <a:bodyPr/>
                    <a:lstStyle/>
                    <a:p>
                      <a:pPr>
                        <a:lnSpc>
                          <a:spcPct val="115000"/>
                        </a:lnSpc>
                        <a:spcBef>
                          <a:spcPts val="600"/>
                        </a:spcBef>
                        <a:spcAft>
                          <a:spcPts val="600"/>
                        </a:spcAft>
                      </a:pPr>
                      <a:r>
                        <a:rPr lang="en-AU" sz="750" b="0">
                          <a:effectLst/>
                          <a:latin typeface="Arial"/>
                          <a:ea typeface="Calibri" panose="020F0502020204030204" pitchFamily="34" charset="0"/>
                          <a:cs typeface="Arial"/>
                        </a:rPr>
                        <a:t>All antidepressants have some degree of anticholinergic </a:t>
                      </a:r>
                      <a:br>
                        <a:rPr lang="en-AU" sz="750" b="0">
                          <a:effectLst/>
                          <a:latin typeface="Arial"/>
                          <a:ea typeface="Calibri" panose="020F0502020204030204" pitchFamily="34" charset="0"/>
                          <a:cs typeface="Arial"/>
                        </a:rPr>
                      </a:br>
                      <a:r>
                        <a:rPr lang="en-AU" sz="750" b="0">
                          <a:effectLst/>
                          <a:latin typeface="Arial"/>
                          <a:ea typeface="Calibri" panose="020F0502020204030204" pitchFamily="34" charset="0"/>
                          <a:cs typeface="Arial"/>
                        </a:rPr>
                        <a:t>or sedative effects.</a:t>
                      </a:r>
                    </a:p>
                    <a:p>
                      <a:pPr>
                        <a:lnSpc>
                          <a:spcPct val="115000"/>
                        </a:lnSpc>
                        <a:spcBef>
                          <a:spcPts val="600"/>
                        </a:spcBef>
                        <a:spcAft>
                          <a:spcPts val="600"/>
                        </a:spcAft>
                      </a:pPr>
                      <a:r>
                        <a:rPr lang="en-AU" sz="750" b="0">
                          <a:effectLst/>
                          <a:latin typeface="Arial"/>
                          <a:ea typeface="Calibri" panose="020F0502020204030204" pitchFamily="34" charset="0"/>
                          <a:cs typeface="Arial"/>
                        </a:rPr>
                        <a:t>If considered essential, use lowest possible dose.</a:t>
                      </a:r>
                    </a:p>
                  </a:txBody>
                  <a:tcPr marL="57150" marR="57150" marT="0" marB="0" anchor="ctr">
                    <a:lnT w="12700" cap="flat" cmpd="sng" algn="ctr">
                      <a:solidFill>
                        <a:schemeClr val="bg1"/>
                      </a:solidFill>
                      <a:prstDash val="solid"/>
                      <a:round/>
                      <a:headEnd type="none" w="med" len="med"/>
                      <a:tailEnd type="none" w="med" len="med"/>
                    </a:lnT>
                  </a:tcPr>
                </a:tc>
                <a:tc>
                  <a:txBody>
                    <a:bodyPr/>
                    <a:lstStyle/>
                    <a:p>
                      <a:pPr>
                        <a:lnSpc>
                          <a:spcPct val="115000"/>
                        </a:lnSpc>
                        <a:spcBef>
                          <a:spcPts val="0"/>
                        </a:spcBef>
                        <a:spcAft>
                          <a:spcPts val="0"/>
                        </a:spcAft>
                      </a:pPr>
                      <a:r>
                        <a:rPr lang="en-AU" sz="750" b="1"/>
                        <a:t>Lifestyle modifications </a:t>
                      </a:r>
                    </a:p>
                    <a:p>
                      <a:pPr marL="171450" indent="-171450">
                        <a:lnSpc>
                          <a:spcPct val="115000"/>
                        </a:lnSpc>
                        <a:spcBef>
                          <a:spcPts val="0"/>
                        </a:spcBef>
                        <a:spcAft>
                          <a:spcPts val="0"/>
                        </a:spcAft>
                        <a:buFontTx/>
                        <a:buChar char="•"/>
                      </a:pPr>
                      <a:r>
                        <a:rPr lang="en-AU" sz="750"/>
                        <a:t>Sleep hygiene </a:t>
                      </a:r>
                    </a:p>
                    <a:p>
                      <a:pPr marL="171450" indent="-171450">
                        <a:lnSpc>
                          <a:spcPct val="115000"/>
                        </a:lnSpc>
                        <a:spcBef>
                          <a:spcPts val="0"/>
                        </a:spcBef>
                        <a:spcAft>
                          <a:spcPts val="0"/>
                        </a:spcAft>
                        <a:buFontTx/>
                        <a:buChar char="•"/>
                      </a:pPr>
                      <a:r>
                        <a:rPr lang="en-AU" sz="750"/>
                        <a:t>Adequate physical activity </a:t>
                      </a:r>
                    </a:p>
                    <a:p>
                      <a:pPr marL="171450" indent="-171450">
                        <a:lnSpc>
                          <a:spcPct val="115000"/>
                        </a:lnSpc>
                        <a:spcBef>
                          <a:spcPts val="0"/>
                        </a:spcBef>
                        <a:spcAft>
                          <a:spcPts val="0"/>
                        </a:spcAft>
                        <a:buFontTx/>
                        <a:buChar char="•"/>
                      </a:pPr>
                      <a:r>
                        <a:rPr lang="en-AU" sz="750"/>
                        <a:t>Healthy diet </a:t>
                      </a:r>
                    </a:p>
                    <a:p>
                      <a:pPr marL="171450" indent="-171450">
                        <a:lnSpc>
                          <a:spcPct val="115000"/>
                        </a:lnSpc>
                        <a:spcBef>
                          <a:spcPts val="0"/>
                        </a:spcBef>
                        <a:spcAft>
                          <a:spcPts val="0"/>
                        </a:spcAft>
                        <a:buFontTx/>
                        <a:buChar char="•"/>
                      </a:pPr>
                      <a:r>
                        <a:rPr lang="en-AU" sz="750"/>
                        <a:t>Minimise alcohol consumption </a:t>
                      </a:r>
                    </a:p>
                    <a:p>
                      <a:pPr marL="171450" indent="-171450">
                        <a:lnSpc>
                          <a:spcPct val="115000"/>
                        </a:lnSpc>
                        <a:spcBef>
                          <a:spcPts val="0"/>
                        </a:spcBef>
                        <a:spcAft>
                          <a:spcPts val="0"/>
                        </a:spcAft>
                        <a:buFontTx/>
                        <a:buChar char="•"/>
                      </a:pPr>
                      <a:r>
                        <a:rPr lang="en-AU" sz="750"/>
                        <a:t>Reduce stress </a:t>
                      </a:r>
                    </a:p>
                    <a:p>
                      <a:pPr marL="171450" indent="-171450">
                        <a:lnSpc>
                          <a:spcPct val="115000"/>
                        </a:lnSpc>
                        <a:spcBef>
                          <a:spcPts val="0"/>
                        </a:spcBef>
                        <a:spcAft>
                          <a:spcPts val="0"/>
                        </a:spcAft>
                        <a:buFontTx/>
                        <a:buBlip>
                          <a:blip r:embed="rId3"/>
                        </a:buBlip>
                      </a:pPr>
                      <a:r>
                        <a:rPr lang="en-AU" sz="750"/>
                        <a:t>Social support</a:t>
                      </a:r>
                      <a:endParaRPr lang="en-AU" sz="750">
                        <a:effectLst/>
                        <a:latin typeface="Arial" panose="020B0604020202020204" pitchFamily="34" charset="0"/>
                        <a:cs typeface="Arial" panose="020B0604020202020204" pitchFamily="34" charset="0"/>
                      </a:endParaRPr>
                    </a:p>
                    <a:p>
                      <a:pPr marL="171450" indent="-171450">
                        <a:lnSpc>
                          <a:spcPct val="115000"/>
                        </a:lnSpc>
                        <a:spcBef>
                          <a:spcPts val="0"/>
                        </a:spcBef>
                        <a:spcAft>
                          <a:spcPts val="0"/>
                        </a:spcAft>
                        <a:buFont typeface="Arial" panose="020B0604020202020204" pitchFamily="34" charset="0"/>
                        <a:buChar char="•"/>
                      </a:pPr>
                      <a:endParaRPr lang="en-AU" sz="75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75389235"/>
                  </a:ext>
                </a:extLst>
              </a:tr>
              <a:tr h="1648083">
                <a:tc>
                  <a:txBody>
                    <a:bodyPr/>
                    <a:lstStyle/>
                    <a:p>
                      <a:pPr>
                        <a:spcBef>
                          <a:spcPts val="0"/>
                        </a:spcBef>
                        <a:spcAft>
                          <a:spcPts val="0"/>
                        </a:spcAft>
                      </a:pPr>
                      <a:r>
                        <a:rPr lang="en-AU" sz="750" b="1"/>
                        <a:t>Antipsychotics (dementia with changed behaviour) </a:t>
                      </a:r>
                      <a:r>
                        <a:rPr lang="en-AU" sz="750"/>
                        <a:t>olanzapine quetiapine </a:t>
                      </a:r>
                      <a:r>
                        <a:rPr lang="en-AU" sz="750" err="1"/>
                        <a:t>risperidone</a:t>
                      </a:r>
                      <a:r>
                        <a:rPr lang="en-AU" sz="750" baseline="30000" err="1"/>
                        <a:t>b</a:t>
                      </a:r>
                    </a:p>
                    <a:p>
                      <a:pPr>
                        <a:spcBef>
                          <a:spcPts val="0"/>
                        </a:spcBef>
                        <a:spcAft>
                          <a:spcPts val="0"/>
                        </a:spcAft>
                      </a:pPr>
                      <a:r>
                        <a:rPr lang="en-US" sz="750" b="1">
                          <a:latin typeface="Arial"/>
                          <a:cs typeface="Arial"/>
                        </a:rPr>
                        <a:t>Benzodiazepine</a:t>
                      </a:r>
                    </a:p>
                    <a:p>
                      <a:pPr>
                        <a:spcBef>
                          <a:spcPts val="0"/>
                        </a:spcBef>
                        <a:spcAft>
                          <a:spcPts val="0"/>
                        </a:spcAft>
                      </a:pPr>
                      <a:r>
                        <a:rPr lang="en-US" sz="750" b="1">
                          <a:latin typeface="Arial"/>
                          <a:cs typeface="Arial"/>
                        </a:rPr>
                        <a:t>(dementia with changed </a:t>
                      </a:r>
                      <a:r>
                        <a:rPr lang="en-US" sz="750" b="1" err="1">
                          <a:latin typeface="Arial"/>
                          <a:cs typeface="Arial"/>
                        </a:rPr>
                        <a:t>behaviour</a:t>
                      </a:r>
                      <a:r>
                        <a:rPr lang="en-US" sz="750" b="1">
                          <a:latin typeface="Arial"/>
                          <a:cs typeface="Arial"/>
                        </a:rPr>
                        <a:t>)</a:t>
                      </a:r>
                    </a:p>
                    <a:p>
                      <a:pPr>
                        <a:spcBef>
                          <a:spcPts val="0"/>
                        </a:spcBef>
                        <a:spcAft>
                          <a:spcPts val="0"/>
                        </a:spcAft>
                      </a:pPr>
                      <a:r>
                        <a:rPr lang="en-US" sz="750">
                          <a:latin typeface="Arial"/>
                          <a:cs typeface="Arial"/>
                        </a:rPr>
                        <a:t>oxazepam</a:t>
                      </a:r>
                    </a:p>
                  </a:txBody>
                  <a:tcPr marL="76200" marR="76200" marT="38100" marB="38100" anchor="ctr"/>
                </a:tc>
                <a:tc>
                  <a:txBody>
                    <a:bodyPr/>
                    <a:lstStyle/>
                    <a:p>
                      <a:pPr>
                        <a:lnSpc>
                          <a:spcPct val="115000"/>
                        </a:lnSpc>
                        <a:spcBef>
                          <a:spcPts val="600"/>
                        </a:spcBef>
                        <a:spcAft>
                          <a:spcPts val="600"/>
                        </a:spcAft>
                      </a:pPr>
                      <a:r>
                        <a:rPr lang="en-AU" sz="750"/>
                        <a:t>All antipsychotics have some degree of anticholinergic </a:t>
                      </a:r>
                      <a:br>
                        <a:rPr lang="en-AU" sz="750"/>
                      </a:br>
                      <a:r>
                        <a:rPr lang="en-AU" sz="750"/>
                        <a:t>or sedative effects.</a:t>
                      </a:r>
                    </a:p>
                    <a:p>
                      <a:pPr marL="0" marR="0" lvl="0" indent="0" algn="l" rtl="0" eaLnBrk="1" fontAlgn="auto" latinLnBrk="0" hangingPunct="1">
                        <a:lnSpc>
                          <a:spcPct val="115000"/>
                        </a:lnSpc>
                        <a:spcBef>
                          <a:spcPts val="600"/>
                        </a:spcBef>
                        <a:spcAft>
                          <a:spcPts val="600"/>
                        </a:spcAft>
                        <a:buClrTx/>
                        <a:buSzTx/>
                        <a:buFontTx/>
                        <a:buNone/>
                      </a:pPr>
                      <a:r>
                        <a:rPr lang="en-AU" sz="750" b="0">
                          <a:effectLst/>
                          <a:latin typeface="Arial"/>
                          <a:ea typeface="Calibri" panose="020F0502020204030204" pitchFamily="34" charset="0"/>
                          <a:cs typeface="Arial"/>
                        </a:rPr>
                        <a:t>If considered essential, use lowest possible dose.</a:t>
                      </a:r>
                      <a:r>
                        <a:rPr lang="en-AU" sz="750"/>
                        <a:t> </a:t>
                      </a:r>
                    </a:p>
                    <a:p>
                      <a:pPr>
                        <a:lnSpc>
                          <a:spcPct val="115000"/>
                        </a:lnSpc>
                        <a:spcBef>
                          <a:spcPts val="600"/>
                        </a:spcBef>
                        <a:spcAft>
                          <a:spcPts val="600"/>
                        </a:spcAft>
                      </a:pPr>
                      <a:r>
                        <a:rPr lang="en-AU" sz="750"/>
                        <a:t>When stopping or tapering an antipsychotic, create a management plan that includes psychosocial interventions </a:t>
                      </a:r>
                      <a:r>
                        <a:rPr lang="en-US" sz="750"/>
                        <a:t>(to decrease caregiver depression and delay RACF admission)</a:t>
                      </a:r>
                      <a:r>
                        <a:rPr lang="en-AU" sz="750"/>
                        <a:t>.</a:t>
                      </a:r>
                    </a:p>
                    <a:p>
                      <a:pPr>
                        <a:lnSpc>
                          <a:spcPct val="115000"/>
                        </a:lnSpc>
                        <a:spcBef>
                          <a:spcPts val="600"/>
                        </a:spcBef>
                        <a:spcAft>
                          <a:spcPts val="600"/>
                        </a:spcAft>
                      </a:pPr>
                      <a:r>
                        <a:rPr lang="en-US" sz="750">
                          <a:latin typeface="Arial"/>
                          <a:cs typeface="Arial"/>
                        </a:rPr>
                        <a:t>Note: Avoid benzodiazepines to treat agitation, aggression and psychosis of dementia. If an antipsychotic or antidepressant cannot be used, a benzodiazepine with a short half-life and no active metabolites may be considered for a maximum of 2 weeks. </a:t>
                      </a:r>
                      <a:endParaRPr lang="en-AU" sz="750">
                        <a:latin typeface="Arial" panose="020B0604020202020204" pitchFamily="34" charset="0"/>
                        <a:cs typeface="Arial" panose="020B0604020202020204" pitchFamily="34" charset="0"/>
                      </a:endParaRPr>
                    </a:p>
                  </a:txBody>
                  <a:tcPr marL="76200" marR="76200" marT="38100" marB="38100" anchor="ctr"/>
                </a:tc>
                <a:tc>
                  <a:txBody>
                    <a:bodyPr/>
                    <a:lstStyle/>
                    <a:p>
                      <a:pPr>
                        <a:lnSpc>
                          <a:spcPct val="115000"/>
                        </a:lnSpc>
                        <a:spcBef>
                          <a:spcPts val="0"/>
                        </a:spcBef>
                        <a:spcAft>
                          <a:spcPts val="0"/>
                        </a:spcAft>
                      </a:pPr>
                      <a:r>
                        <a:rPr lang="en-AU" sz="750" b="1"/>
                        <a:t>Person-centred approach </a:t>
                      </a:r>
                    </a:p>
                    <a:p>
                      <a:pPr marL="171450" indent="-171450">
                        <a:lnSpc>
                          <a:spcPct val="115000"/>
                        </a:lnSpc>
                        <a:spcBef>
                          <a:spcPts val="0"/>
                        </a:spcBef>
                        <a:spcAft>
                          <a:spcPts val="0"/>
                        </a:spcAft>
                        <a:buFontTx/>
                        <a:buChar char="•"/>
                      </a:pPr>
                      <a:r>
                        <a:rPr lang="en-AU" sz="750"/>
                        <a:t>Person-centred care techniques </a:t>
                      </a:r>
                    </a:p>
                    <a:p>
                      <a:pPr marL="171450" indent="-171450">
                        <a:lnSpc>
                          <a:spcPct val="115000"/>
                        </a:lnSpc>
                        <a:spcBef>
                          <a:spcPts val="0"/>
                        </a:spcBef>
                        <a:spcAft>
                          <a:spcPts val="0"/>
                        </a:spcAft>
                        <a:buFontTx/>
                        <a:buChar char="•"/>
                      </a:pPr>
                      <a:r>
                        <a:rPr lang="en-AU" sz="750"/>
                        <a:t>Behavioural therapies </a:t>
                      </a:r>
                    </a:p>
                    <a:p>
                      <a:pPr marL="171450" indent="-171450">
                        <a:lnSpc>
                          <a:spcPct val="115000"/>
                        </a:lnSpc>
                        <a:spcBef>
                          <a:spcPts val="0"/>
                        </a:spcBef>
                        <a:spcAft>
                          <a:spcPts val="0"/>
                        </a:spcAft>
                        <a:buFontTx/>
                        <a:buBlip>
                          <a:blip r:embed="rId3"/>
                        </a:buBlip>
                      </a:pPr>
                      <a:r>
                        <a:rPr lang="en-AU" sz="750"/>
                        <a:t>Environmental changes</a:t>
                      </a:r>
                      <a:endParaRPr lang="en-AU" sz="750" baseline="30000">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tc>
                <a:extLst>
                  <a:ext uri="{0D108BD9-81ED-4DB2-BD59-A6C34878D82A}">
                    <a16:rowId xmlns:a16="http://schemas.microsoft.com/office/drawing/2014/main" val="4016147506"/>
                  </a:ext>
                </a:extLst>
              </a:tr>
            </a:tbl>
          </a:graphicData>
        </a:graphic>
      </p:graphicFrame>
      <p:sp>
        <p:nvSpPr>
          <p:cNvPr id="5" name="Rectangle 4">
            <a:extLst>
              <a:ext uri="{FF2B5EF4-FFF2-40B4-BE49-F238E27FC236}">
                <a16:creationId xmlns:a16="http://schemas.microsoft.com/office/drawing/2014/main" id="{EB2ABA06-F71C-BD44-979B-C02D8F524AC1}"/>
              </a:ext>
            </a:extLst>
          </p:cNvPr>
          <p:cNvSpPr/>
          <p:nvPr/>
        </p:nvSpPr>
        <p:spPr>
          <a:xfrm>
            <a:off x="486501" y="4788404"/>
            <a:ext cx="9165885" cy="329577"/>
          </a:xfrm>
          <a:prstGeom prst="rect">
            <a:avLst/>
          </a:prstGeom>
        </p:spPr>
        <p:txBody>
          <a:bodyPr wrap="square" lIns="91440" tIns="45720" rIns="91440" bIns="45720" anchor="t">
            <a:spAutoFit/>
          </a:bodyPr>
          <a:lstStyle/>
          <a:p>
            <a:pPr>
              <a:lnSpc>
                <a:spcPct val="115000"/>
              </a:lnSpc>
              <a:spcAft>
                <a:spcPts val="0"/>
              </a:spcAft>
            </a:pPr>
            <a:r>
              <a:rPr lang="en-AU" sz="700">
                <a:latin typeface="Arial"/>
                <a:ea typeface="Calibri" panose="020F0502020204030204" pitchFamily="34" charset="0"/>
                <a:cs typeface="Arial"/>
              </a:rPr>
              <a:t>a. List is not exhaustive</a:t>
            </a:r>
          </a:p>
          <a:p>
            <a:pPr>
              <a:lnSpc>
                <a:spcPct val="115000"/>
              </a:lnSpc>
              <a:spcAft>
                <a:spcPts val="0"/>
              </a:spcAft>
            </a:pPr>
            <a:r>
              <a:rPr lang="en-AU" sz="700"/>
              <a:t>CBT = cognitive behavioural therapy; SNRI = serotonin and noradrenaline reuptake inhibitor; SSRI = selective serotonin reuptake inhibitor</a:t>
            </a:r>
            <a:endParaRPr lang="en-AU" sz="7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469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08000" y="5267849"/>
            <a:ext cx="7288213" cy="439737"/>
          </a:xfrm>
        </p:spPr>
        <p:txBody>
          <a:bodyPr/>
          <a:lstStyle/>
          <a:p>
            <a:r>
              <a:rPr lang="en-US"/>
              <a:t>1 Australian Medicines Handbook. Adelaide: AMH Pty Ltd, 2021</a:t>
            </a:r>
          </a:p>
          <a:p>
            <a:r>
              <a:rPr lang="en-US"/>
              <a:t>2 Therapeutic Guidelines. West Melbourne: Therapeutic Guidelines Ltd, 2021.</a:t>
            </a:r>
          </a:p>
          <a:p>
            <a:r>
              <a:rPr lang="en-AU"/>
              <a:t>3 The University of Sydney. The goal-directed medication review electronic decision support system G-MEDSS. Sydney: USYD, 2019.</a:t>
            </a:r>
          </a:p>
          <a:p>
            <a:r>
              <a:rPr lang="en-AU"/>
              <a:t>4 NPS MedicineWise. If not opioids, then what? Sydney: NPS MedicineWise, 2019.</a:t>
            </a:r>
          </a:p>
          <a:p>
            <a:r>
              <a:rPr lang="en-AU"/>
              <a:t>5 </a:t>
            </a:r>
            <a:r>
              <a:rPr lang="en-US"/>
              <a:t>Vance CG, et al. Pain </a:t>
            </a:r>
            <a:r>
              <a:rPr lang="en-US" err="1"/>
              <a:t>Manag</a:t>
            </a:r>
            <a:r>
              <a:rPr lang="en-US"/>
              <a:t>. 2014;4(3):197-209.</a:t>
            </a:r>
            <a:endParaRPr lang="en-AU"/>
          </a:p>
        </p:txBody>
      </p:sp>
      <p:graphicFrame>
        <p:nvGraphicFramePr>
          <p:cNvPr id="4" name="Table 4">
            <a:extLst>
              <a:ext uri="{FF2B5EF4-FFF2-40B4-BE49-F238E27FC236}">
                <a16:creationId xmlns:a16="http://schemas.microsoft.com/office/drawing/2014/main" id="{07DE46D0-A421-4313-B838-FC5D296A4595}"/>
              </a:ext>
            </a:extLst>
          </p:cNvPr>
          <p:cNvGraphicFramePr>
            <a:graphicFrameLocks noGrp="1"/>
          </p:cNvGraphicFramePr>
          <p:nvPr>
            <p:ph idx="4294967295"/>
            <p:extLst>
              <p:ext uri="{D42A27DB-BD31-4B8C-83A1-F6EECF244321}">
                <p14:modId xmlns:p14="http://schemas.microsoft.com/office/powerpoint/2010/main" val="1729028445"/>
              </p:ext>
            </p:extLst>
          </p:nvPr>
        </p:nvGraphicFramePr>
        <p:xfrm>
          <a:off x="508000" y="1006856"/>
          <a:ext cx="9167425" cy="3548089"/>
        </p:xfrm>
        <a:graphic>
          <a:graphicData uri="http://schemas.openxmlformats.org/drawingml/2006/table">
            <a:tbl>
              <a:tblPr firstRow="1" bandRow="1">
                <a:tableStyleId>{F5AB1C69-6EDB-4FF4-983F-18BD219EF322}</a:tableStyleId>
              </a:tblPr>
              <a:tblGrid>
                <a:gridCol w="1336168">
                  <a:extLst>
                    <a:ext uri="{9D8B030D-6E8A-4147-A177-3AD203B41FA5}">
                      <a16:colId xmlns:a16="http://schemas.microsoft.com/office/drawing/2014/main" val="1609097783"/>
                    </a:ext>
                  </a:extLst>
                </a:gridCol>
                <a:gridCol w="3588444">
                  <a:extLst>
                    <a:ext uri="{9D8B030D-6E8A-4147-A177-3AD203B41FA5}">
                      <a16:colId xmlns:a16="http://schemas.microsoft.com/office/drawing/2014/main" val="2322021842"/>
                    </a:ext>
                  </a:extLst>
                </a:gridCol>
                <a:gridCol w="4242813">
                  <a:extLst>
                    <a:ext uri="{9D8B030D-6E8A-4147-A177-3AD203B41FA5}">
                      <a16:colId xmlns:a16="http://schemas.microsoft.com/office/drawing/2014/main" val="302479062"/>
                    </a:ext>
                  </a:extLst>
                </a:gridCol>
              </a:tblGrid>
              <a:tr h="194105">
                <a:tc>
                  <a:txBody>
                    <a:bodyPr/>
                    <a:lstStyle/>
                    <a:p>
                      <a:pPr>
                        <a:spcBef>
                          <a:spcPts val="600"/>
                        </a:spcBef>
                        <a:spcAft>
                          <a:spcPts val="600"/>
                        </a:spcAft>
                      </a:pPr>
                      <a:r>
                        <a:rPr lang="en-AU" sz="1000" err="1">
                          <a:latin typeface="Arial" panose="020B0604020202020204" pitchFamily="34" charset="0"/>
                          <a:cs typeface="Arial" panose="020B0604020202020204" pitchFamily="34" charset="0"/>
                        </a:rPr>
                        <a:t>Medicines</a:t>
                      </a:r>
                      <a:r>
                        <a:rPr lang="en-AU" sz="1000" baseline="30000" err="1">
                          <a:latin typeface="Arial" panose="020B0604020202020204" pitchFamily="34" charset="0"/>
                          <a:cs typeface="Arial" panose="020B0604020202020204" pitchFamily="34" charset="0"/>
                        </a:rPr>
                        <a:t>a</a:t>
                      </a:r>
                      <a:endParaRPr lang="en-AU" sz="1000" baseline="30000">
                        <a:latin typeface="Arial" panose="020B0604020202020204" pitchFamily="34" charset="0"/>
                        <a:cs typeface="Arial" panose="020B0604020202020204" pitchFamily="34" charset="0"/>
                      </a:endParaRPr>
                    </a:p>
                  </a:txBody>
                  <a:tcPr marL="76200" marR="76200" marT="38100" marB="3810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Non-anticholinergic alternative considerations</a:t>
                      </a:r>
                      <a:endParaRPr lang="en-A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Non-pharmacological options (optimise throughout management)</a:t>
                      </a:r>
                      <a:endParaRPr lang="en-A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2392484"/>
                  </a:ext>
                </a:extLst>
              </a:tr>
              <a:tr h="835369">
                <a:tc>
                  <a:txBody>
                    <a:bodyPr/>
                    <a:lstStyle/>
                    <a:p>
                      <a:pPr>
                        <a:spcBef>
                          <a:spcPts val="0"/>
                        </a:spcBef>
                        <a:spcAft>
                          <a:spcPts val="0"/>
                        </a:spcAft>
                      </a:pPr>
                      <a:r>
                        <a:rPr lang="en-US" sz="900" b="1">
                          <a:latin typeface="Arial" panose="020B0604020202020204" pitchFamily="34" charset="0"/>
                          <a:cs typeface="Arial" panose="020B0604020202020204" pitchFamily="34" charset="0"/>
                        </a:rPr>
                        <a:t>Benzodiazepines</a:t>
                      </a:r>
                    </a:p>
                    <a:p>
                      <a:pPr>
                        <a:spcBef>
                          <a:spcPts val="0"/>
                        </a:spcBef>
                        <a:spcAft>
                          <a:spcPts val="0"/>
                        </a:spcAft>
                      </a:pPr>
                      <a:r>
                        <a:rPr lang="en-US" sz="700" b="1">
                          <a:latin typeface="Arial" panose="020B0604020202020204" pitchFamily="34" charset="0"/>
                          <a:cs typeface="Arial" panose="020B0604020202020204" pitchFamily="34" charset="0"/>
                        </a:rPr>
                        <a:t>(insomnia)</a:t>
                      </a:r>
                    </a:p>
                    <a:p>
                      <a:pPr>
                        <a:spcBef>
                          <a:spcPts val="0"/>
                        </a:spcBef>
                        <a:spcAft>
                          <a:spcPts val="0"/>
                        </a:spcAft>
                      </a:pPr>
                      <a:r>
                        <a:rPr lang="en-US" sz="900" b="0">
                          <a:latin typeface="Arial" panose="020B0604020202020204" pitchFamily="34" charset="0"/>
                          <a:cs typeface="Arial" panose="020B0604020202020204" pitchFamily="34" charset="0"/>
                        </a:rPr>
                        <a:t>temazepam</a:t>
                      </a:r>
                      <a:endParaRPr lang="en-AU" sz="900" b="0">
                        <a:latin typeface="Arial" panose="020B0604020202020204" pitchFamily="34" charset="0"/>
                        <a:cs typeface="Arial" panose="020B0604020202020204" pitchFamily="34" charset="0"/>
                      </a:endParaRPr>
                    </a:p>
                  </a:txBody>
                  <a:tcPr marL="76200" marR="76200" marT="38100" marB="38100" anchor="ctr">
                    <a:lnT w="12700" cap="flat" cmpd="sng" algn="ctr">
                      <a:solidFill>
                        <a:schemeClr val="bg1"/>
                      </a:solidFill>
                      <a:prstDash val="solid"/>
                      <a:round/>
                      <a:headEnd type="none" w="med" len="med"/>
                      <a:tailEnd type="none" w="med" len="med"/>
                    </a:lnT>
                  </a:tcPr>
                </a:tc>
                <a:tc>
                  <a:txBody>
                    <a:bodyPr/>
                    <a:lstStyle/>
                    <a:p>
                      <a:pPr>
                        <a:lnSpc>
                          <a:spcPct val="115000"/>
                        </a:lnSpc>
                        <a:spcBef>
                          <a:spcPts val="600"/>
                        </a:spcBef>
                        <a:spcAft>
                          <a:spcPts val="600"/>
                        </a:spcAft>
                      </a:pPr>
                      <a:r>
                        <a:rPr lang="en-AU" sz="900"/>
                        <a:t>Use non-pharmacological alternatives to assist with sleep. </a:t>
                      </a:r>
                    </a:p>
                    <a:p>
                      <a:pPr>
                        <a:lnSpc>
                          <a:spcPct val="115000"/>
                        </a:lnSpc>
                        <a:spcBef>
                          <a:spcPts val="600"/>
                        </a:spcBef>
                        <a:spcAft>
                          <a:spcPts val="600"/>
                        </a:spcAft>
                      </a:pPr>
                      <a:r>
                        <a:rPr lang="en-AU" sz="900"/>
                        <a:t>Melatonin may be an option for people aged &gt; 55 years. Consider melatonin for an initial period of 3 weeks then review. </a:t>
                      </a:r>
                      <a:br>
                        <a:rPr lang="en-AU" sz="900"/>
                      </a:br>
                      <a:r>
                        <a:rPr lang="en-AU" sz="900"/>
                        <a:t>If needed, continue use for an additional 10 weeks.</a:t>
                      </a:r>
                      <a:endParaRPr lang="en-AU" sz="900" b="0">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tcPr>
                </a:tc>
                <a:tc>
                  <a:txBody>
                    <a:bodyPr/>
                    <a:lstStyle/>
                    <a:p>
                      <a:pPr marL="171450" indent="-171450">
                        <a:lnSpc>
                          <a:spcPct val="115000"/>
                        </a:lnSpc>
                        <a:spcBef>
                          <a:spcPts val="0"/>
                        </a:spcBef>
                        <a:spcAft>
                          <a:spcPts val="0"/>
                        </a:spcAft>
                        <a:buFontTx/>
                        <a:buBlip>
                          <a:blip r:embed="rId3"/>
                        </a:buBlip>
                      </a:pPr>
                      <a:r>
                        <a:rPr lang="en-AU" sz="900"/>
                        <a:t>Sleep hygiene/education </a:t>
                      </a:r>
                    </a:p>
                    <a:p>
                      <a:pPr marL="171450" indent="-171450">
                        <a:lnSpc>
                          <a:spcPct val="115000"/>
                        </a:lnSpc>
                        <a:spcBef>
                          <a:spcPts val="0"/>
                        </a:spcBef>
                        <a:spcAft>
                          <a:spcPts val="0"/>
                        </a:spcAft>
                        <a:buFontTx/>
                        <a:buBlip>
                          <a:blip r:embed="rId3"/>
                        </a:buBlip>
                      </a:pPr>
                      <a:r>
                        <a:rPr lang="en-AU" sz="900"/>
                        <a:t>Relaxation techniques </a:t>
                      </a:r>
                    </a:p>
                    <a:p>
                      <a:pPr marL="171450" indent="-171450">
                        <a:lnSpc>
                          <a:spcPct val="115000"/>
                        </a:lnSpc>
                        <a:spcBef>
                          <a:spcPts val="0"/>
                        </a:spcBef>
                        <a:spcAft>
                          <a:spcPts val="0"/>
                        </a:spcAft>
                        <a:buFontTx/>
                        <a:buBlip>
                          <a:blip r:embed="rId3"/>
                        </a:buBlip>
                      </a:pPr>
                      <a:r>
                        <a:rPr lang="en-AU" sz="900"/>
                        <a:t>Sleep restriction </a:t>
                      </a:r>
                    </a:p>
                    <a:p>
                      <a:pPr marL="171450" indent="-171450">
                        <a:lnSpc>
                          <a:spcPct val="115000"/>
                        </a:lnSpc>
                        <a:spcBef>
                          <a:spcPts val="0"/>
                        </a:spcBef>
                        <a:spcAft>
                          <a:spcPts val="0"/>
                        </a:spcAft>
                        <a:buFontTx/>
                        <a:buBlip>
                          <a:blip r:embed="rId3"/>
                        </a:buBlip>
                      </a:pPr>
                      <a:r>
                        <a:rPr lang="en-AU" sz="900"/>
                        <a:t>Stimulus control</a:t>
                      </a:r>
                      <a:endParaRPr lang="en-AU" sz="90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75389235"/>
                  </a:ext>
                </a:extLst>
              </a:tr>
              <a:tr h="2290437">
                <a:tc>
                  <a:txBody>
                    <a:bodyPr/>
                    <a:lstStyle/>
                    <a:p>
                      <a:pPr>
                        <a:spcBef>
                          <a:spcPts val="0"/>
                        </a:spcBef>
                        <a:spcAft>
                          <a:spcPts val="0"/>
                        </a:spcAft>
                      </a:pPr>
                      <a:r>
                        <a:rPr lang="en-AU" sz="900" b="1"/>
                        <a:t>Opioids </a:t>
                      </a:r>
                    </a:p>
                    <a:p>
                      <a:pPr>
                        <a:spcBef>
                          <a:spcPts val="0"/>
                        </a:spcBef>
                        <a:spcAft>
                          <a:spcPts val="0"/>
                        </a:spcAft>
                      </a:pPr>
                      <a:r>
                        <a:rPr lang="en-AU" sz="700" b="1"/>
                        <a:t>(chronic non-cancer pain)</a:t>
                      </a:r>
                    </a:p>
                    <a:p>
                      <a:pPr>
                        <a:spcBef>
                          <a:spcPts val="0"/>
                        </a:spcBef>
                        <a:spcAft>
                          <a:spcPts val="0"/>
                        </a:spcAft>
                      </a:pPr>
                      <a:r>
                        <a:rPr lang="en-AU" sz="900"/>
                        <a:t>codeine </a:t>
                      </a:r>
                    </a:p>
                    <a:p>
                      <a:pPr>
                        <a:spcBef>
                          <a:spcPts val="0"/>
                        </a:spcBef>
                        <a:spcAft>
                          <a:spcPts val="0"/>
                        </a:spcAft>
                      </a:pPr>
                      <a:r>
                        <a:rPr lang="en-AU" sz="900"/>
                        <a:t>fentanyl </a:t>
                      </a:r>
                    </a:p>
                    <a:p>
                      <a:pPr>
                        <a:spcBef>
                          <a:spcPts val="0"/>
                        </a:spcBef>
                        <a:spcAft>
                          <a:spcPts val="0"/>
                        </a:spcAft>
                      </a:pPr>
                      <a:r>
                        <a:rPr lang="en-AU" sz="900"/>
                        <a:t>oxycodone</a:t>
                      </a:r>
                    </a:p>
                    <a:p>
                      <a:pPr>
                        <a:spcBef>
                          <a:spcPts val="0"/>
                        </a:spcBef>
                        <a:spcAft>
                          <a:spcPts val="0"/>
                        </a:spcAft>
                      </a:pPr>
                      <a:r>
                        <a:rPr lang="en-AU" sz="900"/>
                        <a:t>tapentadol</a:t>
                      </a:r>
                    </a:p>
                    <a:p>
                      <a:pPr>
                        <a:spcBef>
                          <a:spcPts val="0"/>
                        </a:spcBef>
                        <a:spcAft>
                          <a:spcPts val="0"/>
                        </a:spcAft>
                      </a:pPr>
                      <a:r>
                        <a:rPr lang="en-AU" sz="900"/>
                        <a:t>tramadol </a:t>
                      </a:r>
                    </a:p>
                    <a:p>
                      <a:pPr>
                        <a:spcBef>
                          <a:spcPts val="0"/>
                        </a:spcBef>
                        <a:spcAft>
                          <a:spcPts val="0"/>
                        </a:spcAft>
                      </a:pPr>
                      <a:r>
                        <a:rPr lang="en-AU" sz="900" b="1"/>
                        <a:t>Non-opioids </a:t>
                      </a:r>
                    </a:p>
                    <a:p>
                      <a:pPr>
                        <a:spcBef>
                          <a:spcPts val="0"/>
                        </a:spcBef>
                        <a:spcAft>
                          <a:spcPts val="0"/>
                        </a:spcAft>
                      </a:pPr>
                      <a:r>
                        <a:rPr lang="en-AU" sz="700" b="1"/>
                        <a:t>(chronic non-cancer pain)</a:t>
                      </a:r>
                    </a:p>
                    <a:p>
                      <a:pPr marL="93663" indent="0">
                        <a:spcBef>
                          <a:spcPts val="0"/>
                        </a:spcBef>
                        <a:spcAft>
                          <a:spcPts val="0"/>
                        </a:spcAft>
                        <a:tabLst/>
                      </a:pPr>
                      <a:r>
                        <a:rPr lang="en-AU" sz="900" b="1"/>
                        <a:t>TCAs </a:t>
                      </a:r>
                    </a:p>
                    <a:p>
                      <a:pPr marL="93663" indent="0">
                        <a:spcBef>
                          <a:spcPts val="0"/>
                        </a:spcBef>
                        <a:spcAft>
                          <a:spcPts val="0"/>
                        </a:spcAft>
                        <a:tabLst/>
                      </a:pPr>
                      <a:r>
                        <a:rPr lang="en-AU" sz="900"/>
                        <a:t>amitriptyline nortriptyline </a:t>
                      </a:r>
                      <a:r>
                        <a:rPr lang="en-AU" sz="900" b="1"/>
                        <a:t>Gabapentinoids</a:t>
                      </a:r>
                      <a:r>
                        <a:rPr lang="en-AU" sz="900"/>
                        <a:t> gabapentin pregabalin </a:t>
                      </a:r>
                    </a:p>
                    <a:p>
                      <a:pPr marL="93663" indent="0">
                        <a:spcBef>
                          <a:spcPts val="0"/>
                        </a:spcBef>
                        <a:spcAft>
                          <a:spcPts val="0"/>
                        </a:spcAft>
                        <a:tabLst/>
                      </a:pPr>
                      <a:r>
                        <a:rPr lang="en-AU" sz="900" b="1"/>
                        <a:t>SNRIs</a:t>
                      </a:r>
                      <a:r>
                        <a:rPr lang="en-AU" sz="900"/>
                        <a:t> </a:t>
                      </a:r>
                    </a:p>
                    <a:p>
                      <a:pPr marL="93663" indent="0">
                        <a:spcBef>
                          <a:spcPts val="0"/>
                        </a:spcBef>
                        <a:spcAft>
                          <a:spcPts val="0"/>
                        </a:spcAft>
                        <a:tabLst/>
                      </a:pPr>
                      <a:r>
                        <a:rPr lang="en-AU" sz="900"/>
                        <a:t>duloxetine venlafaxine</a:t>
                      </a:r>
                      <a:endParaRPr lang="en-AU" sz="900">
                        <a:latin typeface="Arial" panose="020B0604020202020204" pitchFamily="34" charset="0"/>
                        <a:cs typeface="Arial" panose="020B0604020202020204" pitchFamily="34" charset="0"/>
                      </a:endParaRPr>
                    </a:p>
                  </a:txBody>
                  <a:tcPr marL="76200" marR="76200" marT="38100" marB="38100" anchor="ctr"/>
                </a:tc>
                <a:tc>
                  <a:txBody>
                    <a:bodyPr/>
                    <a:lstStyle/>
                    <a:p>
                      <a:pPr>
                        <a:lnSpc>
                          <a:spcPct val="115000"/>
                        </a:lnSpc>
                        <a:spcBef>
                          <a:spcPts val="600"/>
                        </a:spcBef>
                        <a:spcAft>
                          <a:spcPts val="600"/>
                        </a:spcAft>
                      </a:pPr>
                      <a:r>
                        <a:rPr lang="en-AU" sz="900"/>
                        <a:t>Consider an integrated multidisciplinary approach to pain management. </a:t>
                      </a:r>
                    </a:p>
                    <a:p>
                      <a:pPr>
                        <a:lnSpc>
                          <a:spcPct val="115000"/>
                        </a:lnSpc>
                        <a:spcBef>
                          <a:spcPts val="600"/>
                        </a:spcBef>
                        <a:spcAft>
                          <a:spcPts val="600"/>
                        </a:spcAft>
                      </a:pPr>
                      <a:r>
                        <a:rPr lang="en-AU" sz="900"/>
                        <a:t>Paracetamol and NSAIDs have no anticholinergic or sedative effects. Topical NSAIDs have fewer adverse effects than oral NSAIDs and may be more suitable in aged care. </a:t>
                      </a:r>
                    </a:p>
                    <a:p>
                      <a:pPr>
                        <a:lnSpc>
                          <a:spcPct val="115000"/>
                        </a:lnSpc>
                        <a:spcBef>
                          <a:spcPts val="600"/>
                        </a:spcBef>
                        <a:spcAft>
                          <a:spcPts val="600"/>
                        </a:spcAft>
                      </a:pPr>
                      <a:r>
                        <a:rPr lang="en-AU" sz="900"/>
                        <a:t>Lidocaine 5% patches are preferred if the patient has localised neuropathic pain.</a:t>
                      </a:r>
                      <a:endParaRPr lang="en-AU" sz="900">
                        <a:latin typeface="Arial" panose="020B0604020202020204" pitchFamily="34" charset="0"/>
                        <a:cs typeface="Arial" panose="020B0604020202020204" pitchFamily="34" charset="0"/>
                      </a:endParaRPr>
                    </a:p>
                  </a:txBody>
                  <a:tcPr marL="76200" marR="76200" marT="38100" marB="38100" anchor="ctr"/>
                </a:tc>
                <a:tc>
                  <a:txBody>
                    <a:bodyPr/>
                    <a:lstStyle/>
                    <a:p>
                      <a:pPr>
                        <a:lnSpc>
                          <a:spcPct val="115000"/>
                        </a:lnSpc>
                        <a:spcBef>
                          <a:spcPts val="0"/>
                        </a:spcBef>
                        <a:spcAft>
                          <a:spcPts val="0"/>
                        </a:spcAft>
                      </a:pPr>
                      <a:r>
                        <a:rPr lang="en-AU" sz="900" b="1"/>
                        <a:t>Physical therapies</a:t>
                      </a:r>
                    </a:p>
                    <a:p>
                      <a:pPr marL="171450" indent="-171450">
                        <a:lnSpc>
                          <a:spcPct val="115000"/>
                        </a:lnSpc>
                        <a:spcBef>
                          <a:spcPts val="0"/>
                        </a:spcBef>
                        <a:spcAft>
                          <a:spcPts val="0"/>
                        </a:spcAft>
                        <a:buFontTx/>
                        <a:buBlip>
                          <a:blip r:embed="rId3"/>
                        </a:buBlip>
                      </a:pPr>
                      <a:r>
                        <a:rPr lang="en-AU" sz="900"/>
                        <a:t>Exercise and activity</a:t>
                      </a:r>
                      <a:r>
                        <a:rPr lang="en-AU" sz="900" b="0" baseline="30000"/>
                        <a:t>4</a:t>
                      </a:r>
                      <a:endParaRPr lang="en-AU" sz="900" b="0"/>
                    </a:p>
                    <a:p>
                      <a:pPr marL="171450" indent="-171450">
                        <a:lnSpc>
                          <a:spcPct val="115000"/>
                        </a:lnSpc>
                        <a:spcBef>
                          <a:spcPts val="0"/>
                        </a:spcBef>
                        <a:spcAft>
                          <a:spcPts val="0"/>
                        </a:spcAft>
                        <a:buFontTx/>
                        <a:buBlip>
                          <a:blip r:embed="rId3"/>
                        </a:buBlip>
                      </a:pPr>
                      <a:r>
                        <a:rPr lang="en-AU" sz="900"/>
                        <a:t>Physiotherapy</a:t>
                      </a:r>
                      <a:r>
                        <a:rPr lang="en-AU" sz="900" b="0" baseline="30000"/>
                        <a:t>4</a:t>
                      </a:r>
                      <a:endParaRPr lang="en-AU" sz="900" b="0"/>
                    </a:p>
                    <a:p>
                      <a:pPr marL="171450" marR="0" lvl="0" indent="-171450" algn="l" defTabSz="507995" rtl="0" eaLnBrk="1" fontAlgn="auto" latinLnBrk="0" hangingPunct="1">
                        <a:lnSpc>
                          <a:spcPct val="115000"/>
                        </a:lnSpc>
                        <a:spcBef>
                          <a:spcPts val="0"/>
                        </a:spcBef>
                        <a:spcAft>
                          <a:spcPts val="0"/>
                        </a:spcAft>
                        <a:buClrTx/>
                        <a:buSzTx/>
                        <a:buFontTx/>
                        <a:buBlip>
                          <a:blip r:embed="rId3"/>
                        </a:buBlip>
                        <a:tabLst/>
                        <a:defRPr/>
                      </a:pPr>
                      <a:r>
                        <a:rPr lang="en-AU" sz="900"/>
                        <a:t>TENS</a:t>
                      </a:r>
                      <a:r>
                        <a:rPr lang="en-AU" sz="900" b="0" baseline="30000"/>
                        <a:t>5</a:t>
                      </a:r>
                      <a:endParaRPr lang="en-AU" sz="900"/>
                    </a:p>
                    <a:p>
                      <a:pPr>
                        <a:lnSpc>
                          <a:spcPct val="115000"/>
                        </a:lnSpc>
                        <a:spcBef>
                          <a:spcPts val="0"/>
                        </a:spcBef>
                        <a:spcAft>
                          <a:spcPts val="0"/>
                        </a:spcAft>
                      </a:pPr>
                      <a:endParaRPr lang="en-AU" sz="900"/>
                    </a:p>
                    <a:p>
                      <a:pPr>
                        <a:lnSpc>
                          <a:spcPct val="115000"/>
                        </a:lnSpc>
                        <a:spcBef>
                          <a:spcPts val="0"/>
                        </a:spcBef>
                        <a:spcAft>
                          <a:spcPts val="0"/>
                        </a:spcAft>
                      </a:pPr>
                      <a:r>
                        <a:rPr lang="en-AU" sz="900"/>
                        <a:t>Engage the patient in self-management strategies that focus on the patient’s active contribution to their pain management. This includes physical activity, social connection, good nutrition and sleep.</a:t>
                      </a:r>
                      <a:endParaRPr lang="en-AU" sz="900" baseline="30000">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tc>
                <a:extLst>
                  <a:ext uri="{0D108BD9-81ED-4DB2-BD59-A6C34878D82A}">
                    <a16:rowId xmlns:a16="http://schemas.microsoft.com/office/drawing/2014/main" val="4016147506"/>
                  </a:ext>
                </a:extLst>
              </a:tr>
            </a:tbl>
          </a:graphicData>
        </a:graphic>
      </p:graphicFrame>
      <p:sp>
        <p:nvSpPr>
          <p:cNvPr id="5" name="Rectangle 4">
            <a:extLst>
              <a:ext uri="{FF2B5EF4-FFF2-40B4-BE49-F238E27FC236}">
                <a16:creationId xmlns:a16="http://schemas.microsoft.com/office/drawing/2014/main" id="{EB2ABA06-F71C-BD44-979B-C02D8F524AC1}"/>
              </a:ext>
            </a:extLst>
          </p:cNvPr>
          <p:cNvSpPr/>
          <p:nvPr/>
        </p:nvSpPr>
        <p:spPr>
          <a:xfrm>
            <a:off x="509540" y="4638982"/>
            <a:ext cx="9165885" cy="368049"/>
          </a:xfrm>
          <a:prstGeom prst="rect">
            <a:avLst/>
          </a:prstGeom>
        </p:spPr>
        <p:txBody>
          <a:bodyPr wrap="square">
            <a:spAutoFit/>
          </a:bodyPr>
          <a:lstStyle/>
          <a:p>
            <a:pPr>
              <a:lnSpc>
                <a:spcPct val="115000"/>
              </a:lnSpc>
              <a:spcBef>
                <a:spcPts val="300"/>
              </a:spcBef>
              <a:spcAft>
                <a:spcPts val="0"/>
              </a:spcAft>
            </a:pPr>
            <a:r>
              <a:rPr lang="en-AU" sz="700">
                <a:latin typeface="Arial" panose="020B0604020202020204" pitchFamily="34" charset="0"/>
                <a:ea typeface="Calibri" panose="020F0502020204030204" pitchFamily="34" charset="0"/>
                <a:cs typeface="Arial" panose="020B0604020202020204" pitchFamily="34" charset="0"/>
              </a:rPr>
              <a:t>a. List is not exhaustive</a:t>
            </a:r>
          </a:p>
          <a:p>
            <a:pPr>
              <a:lnSpc>
                <a:spcPct val="115000"/>
              </a:lnSpc>
              <a:spcBef>
                <a:spcPts val="300"/>
              </a:spcBef>
              <a:spcAft>
                <a:spcPts val="0"/>
              </a:spcAft>
            </a:pPr>
            <a:r>
              <a:rPr lang="en-AU" sz="700"/>
              <a:t>CBT = cognitive behavioural therapy; NSAID = nonsteroidal anti-inflammatory drug; SNRI = serotonin and noradrenaline reuptake inhibitor; TCA = tricyclic antidepressant; TENS = transcutaneous electrical nerve stimulation</a:t>
            </a:r>
            <a:endParaRPr lang="en-AU" sz="700">
              <a:latin typeface="Arial" panose="020B0604020202020204" pitchFamily="34" charset="0"/>
              <a:ea typeface="Calibri" panose="020F0502020204030204" pitchFamily="34" charset="0"/>
              <a:cs typeface="Arial" panose="020B0604020202020204" pitchFamily="34" charset="0"/>
            </a:endParaRPr>
          </a:p>
        </p:txBody>
      </p:sp>
      <p:sp>
        <p:nvSpPr>
          <p:cNvPr id="7" name="Title 6">
            <a:extLst>
              <a:ext uri="{FF2B5EF4-FFF2-40B4-BE49-F238E27FC236}">
                <a16:creationId xmlns:a16="http://schemas.microsoft.com/office/drawing/2014/main" id="{D70DE23C-6111-4F69-8C59-65814505CB02}"/>
              </a:ext>
            </a:extLst>
          </p:cNvPr>
          <p:cNvSpPr>
            <a:spLocks noGrp="1"/>
          </p:cNvSpPr>
          <p:nvPr>
            <p:ph type="title"/>
          </p:nvPr>
        </p:nvSpPr>
        <p:spPr/>
        <p:txBody>
          <a:bodyPr/>
          <a:lstStyle/>
          <a:p>
            <a:r>
              <a:rPr lang="en-US"/>
              <a:t>Management guidance</a:t>
            </a:r>
            <a:r>
              <a:rPr lang="en-US" baseline="30000"/>
              <a:t>1–3</a:t>
            </a:r>
            <a:br>
              <a:rPr lang="en-US" baseline="30000"/>
            </a:br>
            <a:endParaRPr lang="en-AU"/>
          </a:p>
        </p:txBody>
      </p:sp>
    </p:spTree>
    <p:extLst>
      <p:ext uri="{BB962C8B-B14F-4D97-AF65-F5344CB8AC3E}">
        <p14:creationId xmlns:p14="http://schemas.microsoft.com/office/powerpoint/2010/main" val="1636658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08B6-56E3-4ADA-A5F5-55A45177EED9}"/>
              </a:ext>
            </a:extLst>
          </p:cNvPr>
          <p:cNvSpPr>
            <a:spLocks noGrp="1"/>
          </p:cNvSpPr>
          <p:nvPr>
            <p:ph type="title"/>
          </p:nvPr>
        </p:nvSpPr>
        <p:spPr>
          <a:xfrm>
            <a:off x="508000" y="227282"/>
            <a:ext cx="8064500" cy="907785"/>
          </a:xfrm>
        </p:spPr>
        <p:txBody>
          <a:bodyPr/>
          <a:lstStyle/>
          <a:p>
            <a:r>
              <a:rPr lang="en-US"/>
              <a:t>Management guidance</a:t>
            </a:r>
            <a:r>
              <a:rPr lang="en-US" baseline="30000"/>
              <a:t>1–3</a:t>
            </a:r>
            <a:endParaRPr lang="en-AU" baseline="30000"/>
          </a:p>
        </p:txBody>
      </p:sp>
      <p:sp>
        <p:nvSpPr>
          <p:cNvPr id="6" name="Text Placeholder 5"/>
          <p:cNvSpPr>
            <a:spLocks noGrp="1"/>
          </p:cNvSpPr>
          <p:nvPr>
            <p:ph type="body" sz="quarter" idx="11"/>
          </p:nvPr>
        </p:nvSpPr>
        <p:spPr>
          <a:xfrm>
            <a:off x="504825" y="5107460"/>
            <a:ext cx="7288170" cy="438579"/>
          </a:xfrm>
        </p:spPr>
        <p:txBody>
          <a:bodyPr/>
          <a:lstStyle/>
          <a:p>
            <a:r>
              <a:rPr lang="en-US"/>
              <a:t>1 Australian Medicines Handbook. Adelaide: AMH Pty Ltd, 2021</a:t>
            </a:r>
          </a:p>
          <a:p>
            <a:r>
              <a:rPr lang="en-US"/>
              <a:t>2 Therapeutic Guidelines. West Melbourne: Therapeutic Guidelines Ltd, 2021.</a:t>
            </a:r>
          </a:p>
          <a:p>
            <a:r>
              <a:rPr lang="en-AU"/>
              <a:t>3 The University of Sydney. The goal-directed medication review electronic decision support system G-MEDSS. Sydney: USYD, 2019.</a:t>
            </a:r>
          </a:p>
          <a:p>
            <a:r>
              <a:rPr lang="en-AU"/>
              <a:t>4 NSW Therapeutic Advisory Group. Deprescribing guide for sedating antihistamines. Sydney: NSW TAG Inc., 2018.</a:t>
            </a:r>
          </a:p>
        </p:txBody>
      </p:sp>
      <p:graphicFrame>
        <p:nvGraphicFramePr>
          <p:cNvPr id="4" name="Table 4">
            <a:extLst>
              <a:ext uri="{FF2B5EF4-FFF2-40B4-BE49-F238E27FC236}">
                <a16:creationId xmlns:a16="http://schemas.microsoft.com/office/drawing/2014/main" id="{07DE46D0-A421-4313-B838-FC5D296A4595}"/>
              </a:ext>
            </a:extLst>
          </p:cNvPr>
          <p:cNvGraphicFramePr>
            <a:graphicFrameLocks noGrp="1"/>
          </p:cNvGraphicFramePr>
          <p:nvPr>
            <p:ph idx="4294967295"/>
            <p:extLst>
              <p:ext uri="{D42A27DB-BD31-4B8C-83A1-F6EECF244321}">
                <p14:modId xmlns:p14="http://schemas.microsoft.com/office/powerpoint/2010/main" val="3121682666"/>
              </p:ext>
            </p:extLst>
          </p:nvPr>
        </p:nvGraphicFramePr>
        <p:xfrm>
          <a:off x="494414" y="1278126"/>
          <a:ext cx="9167425" cy="3409440"/>
        </p:xfrm>
        <a:graphic>
          <a:graphicData uri="http://schemas.openxmlformats.org/drawingml/2006/table">
            <a:tbl>
              <a:tblPr firstRow="1" bandRow="1">
                <a:tableStyleId>{F5AB1C69-6EDB-4FF4-983F-18BD219EF322}</a:tableStyleId>
              </a:tblPr>
              <a:tblGrid>
                <a:gridCol w="1164170">
                  <a:extLst>
                    <a:ext uri="{9D8B030D-6E8A-4147-A177-3AD203B41FA5}">
                      <a16:colId xmlns:a16="http://schemas.microsoft.com/office/drawing/2014/main" val="1609097783"/>
                    </a:ext>
                  </a:extLst>
                </a:gridCol>
                <a:gridCol w="3391270">
                  <a:extLst>
                    <a:ext uri="{9D8B030D-6E8A-4147-A177-3AD203B41FA5}">
                      <a16:colId xmlns:a16="http://schemas.microsoft.com/office/drawing/2014/main" val="2322021842"/>
                    </a:ext>
                  </a:extLst>
                </a:gridCol>
                <a:gridCol w="4611985">
                  <a:extLst>
                    <a:ext uri="{9D8B030D-6E8A-4147-A177-3AD203B41FA5}">
                      <a16:colId xmlns:a16="http://schemas.microsoft.com/office/drawing/2014/main" val="302479062"/>
                    </a:ext>
                  </a:extLst>
                </a:gridCol>
              </a:tblGrid>
              <a:tr h="280390">
                <a:tc>
                  <a:txBody>
                    <a:bodyPr/>
                    <a:lstStyle/>
                    <a:p>
                      <a:pPr>
                        <a:spcBef>
                          <a:spcPts val="600"/>
                        </a:spcBef>
                        <a:spcAft>
                          <a:spcPts val="600"/>
                        </a:spcAft>
                      </a:pPr>
                      <a:r>
                        <a:rPr lang="en-AU" sz="1000" err="1">
                          <a:latin typeface="Arial" panose="020B0604020202020204" pitchFamily="34" charset="0"/>
                          <a:cs typeface="Arial" panose="020B0604020202020204" pitchFamily="34" charset="0"/>
                        </a:rPr>
                        <a:t>Medicines</a:t>
                      </a:r>
                      <a:r>
                        <a:rPr lang="en-AU" sz="1000" baseline="30000" err="1">
                          <a:latin typeface="Arial" panose="020B0604020202020204" pitchFamily="34" charset="0"/>
                          <a:cs typeface="Arial" panose="020B0604020202020204" pitchFamily="34" charset="0"/>
                        </a:rPr>
                        <a:t>a</a:t>
                      </a:r>
                      <a:endParaRPr lang="en-AU" sz="1000" baseline="30000">
                        <a:latin typeface="Arial" panose="020B0604020202020204" pitchFamily="34" charset="0"/>
                        <a:cs typeface="Arial" panose="020B0604020202020204" pitchFamily="34" charset="0"/>
                      </a:endParaRPr>
                    </a:p>
                  </a:txBody>
                  <a:tcPr marL="76200" marR="76200" marT="38100" marB="3810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Non-anticholinergic alternative considerations</a:t>
                      </a:r>
                      <a:endParaRPr lang="en-A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Non-pharmacological options (optimise throughout management)</a:t>
                      </a:r>
                      <a:endParaRPr lang="en-A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2392484"/>
                  </a:ext>
                </a:extLst>
              </a:tr>
              <a:tr h="1670687">
                <a:tc>
                  <a:txBody>
                    <a:bodyPr/>
                    <a:lstStyle/>
                    <a:p>
                      <a:pPr>
                        <a:spcBef>
                          <a:spcPts val="0"/>
                        </a:spcBef>
                        <a:spcAft>
                          <a:spcPts val="0"/>
                        </a:spcAft>
                      </a:pPr>
                      <a:r>
                        <a:rPr lang="en-AU" sz="1000" b="1"/>
                        <a:t>Antihistamines</a:t>
                      </a:r>
                    </a:p>
                    <a:p>
                      <a:pPr>
                        <a:spcBef>
                          <a:spcPts val="0"/>
                        </a:spcBef>
                        <a:spcAft>
                          <a:spcPts val="0"/>
                        </a:spcAft>
                      </a:pPr>
                      <a:r>
                        <a:rPr lang="en-AU" sz="800" b="1"/>
                        <a:t>(allergies)</a:t>
                      </a:r>
                      <a:r>
                        <a:rPr lang="en-AU" sz="1000" b="1"/>
                        <a:t> </a:t>
                      </a:r>
                    </a:p>
                    <a:p>
                      <a:pPr marL="93663" indent="0">
                        <a:spcBef>
                          <a:spcPts val="0"/>
                        </a:spcBef>
                        <a:spcAft>
                          <a:spcPts val="0"/>
                        </a:spcAft>
                        <a:tabLst/>
                      </a:pPr>
                      <a:r>
                        <a:rPr lang="en-AU" sz="1000" b="1"/>
                        <a:t>Sedating</a:t>
                      </a:r>
                      <a:r>
                        <a:rPr lang="en-AU" sz="1000"/>
                        <a:t> cyproheptadine promethazine </a:t>
                      </a:r>
                    </a:p>
                    <a:p>
                      <a:pPr marL="93663" indent="0">
                        <a:spcBef>
                          <a:spcPts val="0"/>
                        </a:spcBef>
                        <a:spcAft>
                          <a:spcPts val="0"/>
                        </a:spcAft>
                        <a:tabLst/>
                      </a:pPr>
                      <a:r>
                        <a:rPr lang="en-AU" sz="1000" b="1"/>
                        <a:t>Less sedating </a:t>
                      </a:r>
                      <a:r>
                        <a:rPr lang="en-AU" sz="1000"/>
                        <a:t>cetirizine fexofenadine loratadine</a:t>
                      </a:r>
                      <a:endParaRPr lang="en-AU" sz="1000">
                        <a:latin typeface="Arial" panose="020B0604020202020204" pitchFamily="34" charset="0"/>
                        <a:cs typeface="Arial" panose="020B0604020202020204" pitchFamily="34" charset="0"/>
                      </a:endParaRPr>
                    </a:p>
                  </a:txBody>
                  <a:tcPr marL="76200" marR="76200" marT="38100" marB="38100" anchor="ctr">
                    <a:lnT w="12700" cap="flat" cmpd="sng" algn="ctr">
                      <a:solidFill>
                        <a:schemeClr val="bg1"/>
                      </a:solidFill>
                      <a:prstDash val="solid"/>
                      <a:round/>
                      <a:headEnd type="none" w="med" len="med"/>
                      <a:tailEnd type="none" w="med" len="med"/>
                    </a:lnT>
                  </a:tcPr>
                </a:tc>
                <a:tc>
                  <a:txBody>
                    <a:bodyPr/>
                    <a:lstStyle/>
                    <a:p>
                      <a:pPr>
                        <a:lnSpc>
                          <a:spcPct val="115000"/>
                        </a:lnSpc>
                        <a:spcBef>
                          <a:spcPts val="600"/>
                        </a:spcBef>
                        <a:spcAft>
                          <a:spcPts val="600"/>
                        </a:spcAft>
                      </a:pPr>
                      <a:r>
                        <a:rPr lang="en-AU" sz="1000"/>
                        <a:t>Intranasal corticosteroids are most effective for symptoms of allergic rhinitis, particularly for nasal congestion. </a:t>
                      </a:r>
                    </a:p>
                    <a:p>
                      <a:pPr>
                        <a:lnSpc>
                          <a:spcPct val="115000"/>
                        </a:lnSpc>
                        <a:spcBef>
                          <a:spcPts val="600"/>
                        </a:spcBef>
                        <a:spcAft>
                          <a:spcPts val="600"/>
                        </a:spcAft>
                      </a:pPr>
                      <a:r>
                        <a:rPr lang="en-AU" sz="1000"/>
                        <a:t>Topical treatments (moisturisers, eye drops, </a:t>
                      </a:r>
                      <a:br>
                        <a:rPr lang="en-AU" sz="1000"/>
                      </a:br>
                      <a:r>
                        <a:rPr lang="en-AU" sz="1000"/>
                        <a:t>anti-inflammatories, local anaesthetics) have fewer adverse effects than oral antihistamines.</a:t>
                      </a:r>
                      <a:r>
                        <a:rPr lang="en-AU" sz="1000" baseline="30000"/>
                        <a:t>4</a:t>
                      </a:r>
                      <a:endParaRPr lang="en-AU" sz="1000" b="0" baseline="30000">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tcPr>
                </a:tc>
                <a:tc>
                  <a:txBody>
                    <a:bodyPr/>
                    <a:lstStyle/>
                    <a:p>
                      <a:pPr>
                        <a:lnSpc>
                          <a:spcPct val="115000"/>
                        </a:lnSpc>
                        <a:spcBef>
                          <a:spcPts val="0"/>
                        </a:spcBef>
                        <a:spcAft>
                          <a:spcPts val="0"/>
                        </a:spcAft>
                      </a:pPr>
                      <a:r>
                        <a:rPr lang="en-AU" sz="1000" b="1"/>
                        <a:t>Environmental </a:t>
                      </a:r>
                    </a:p>
                    <a:p>
                      <a:pPr marL="171450" indent="-171450">
                        <a:lnSpc>
                          <a:spcPct val="115000"/>
                        </a:lnSpc>
                        <a:spcBef>
                          <a:spcPts val="0"/>
                        </a:spcBef>
                        <a:spcAft>
                          <a:spcPts val="600"/>
                        </a:spcAft>
                        <a:buFontTx/>
                        <a:buBlip>
                          <a:blip r:embed="rId3"/>
                        </a:buBlip>
                      </a:pPr>
                      <a:r>
                        <a:rPr lang="en-AU" sz="1000"/>
                        <a:t>Minimise contact with allergens </a:t>
                      </a:r>
                    </a:p>
                    <a:p>
                      <a:pPr>
                        <a:lnSpc>
                          <a:spcPct val="115000"/>
                        </a:lnSpc>
                        <a:spcBef>
                          <a:spcPts val="0"/>
                        </a:spcBef>
                        <a:spcAft>
                          <a:spcPts val="0"/>
                        </a:spcAft>
                      </a:pPr>
                      <a:r>
                        <a:rPr lang="en-AU" sz="1000" b="1"/>
                        <a:t>Physical</a:t>
                      </a:r>
                      <a:r>
                        <a:rPr lang="en-AU" sz="1000" b="1" baseline="30000"/>
                        <a:t>4</a:t>
                      </a:r>
                      <a:r>
                        <a:rPr lang="en-AU" sz="1000" b="1"/>
                        <a:t> </a:t>
                      </a:r>
                    </a:p>
                    <a:p>
                      <a:pPr marL="171450" indent="-171450">
                        <a:lnSpc>
                          <a:spcPct val="115000"/>
                        </a:lnSpc>
                        <a:spcBef>
                          <a:spcPts val="0"/>
                        </a:spcBef>
                        <a:spcAft>
                          <a:spcPts val="0"/>
                        </a:spcAft>
                        <a:buFontTx/>
                        <a:buBlip>
                          <a:blip r:embed="rId3"/>
                        </a:buBlip>
                      </a:pPr>
                      <a:r>
                        <a:rPr lang="en-AU" sz="1000"/>
                        <a:t>Sodium chloride irrigation for eyes/nose </a:t>
                      </a:r>
                    </a:p>
                    <a:p>
                      <a:pPr marL="171450" indent="-171450">
                        <a:lnSpc>
                          <a:spcPct val="115000"/>
                        </a:lnSpc>
                        <a:spcBef>
                          <a:spcPts val="0"/>
                        </a:spcBef>
                        <a:spcAft>
                          <a:spcPts val="0"/>
                        </a:spcAft>
                        <a:buFontTx/>
                        <a:buBlip>
                          <a:blip r:embed="rId3"/>
                        </a:buBlip>
                      </a:pPr>
                      <a:r>
                        <a:rPr lang="en-AU" sz="1000"/>
                        <a:t>Wet/cold compress </a:t>
                      </a:r>
                    </a:p>
                    <a:p>
                      <a:pPr marL="171450" indent="-171450">
                        <a:lnSpc>
                          <a:spcPct val="115000"/>
                        </a:lnSpc>
                        <a:spcBef>
                          <a:spcPts val="0"/>
                        </a:spcBef>
                        <a:spcAft>
                          <a:spcPts val="0"/>
                        </a:spcAft>
                        <a:buFontTx/>
                        <a:buBlip>
                          <a:blip r:embed="rId3"/>
                        </a:buBlip>
                      </a:pPr>
                      <a:r>
                        <a:rPr lang="en-AU" sz="1000"/>
                        <a:t>Moisturise skin</a:t>
                      </a:r>
                      <a:endParaRPr lang="en-AU" sz="100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75389235"/>
                  </a:ext>
                </a:extLst>
              </a:tr>
              <a:tr h="1458363">
                <a:tc>
                  <a:txBody>
                    <a:bodyPr/>
                    <a:lstStyle/>
                    <a:p>
                      <a:pPr>
                        <a:spcBef>
                          <a:spcPts val="600"/>
                        </a:spcBef>
                        <a:spcAft>
                          <a:spcPts val="600"/>
                        </a:spcAft>
                      </a:pPr>
                      <a:r>
                        <a:rPr lang="en-AU" sz="1000" b="1"/>
                        <a:t>Anticholinergics</a:t>
                      </a:r>
                      <a:r>
                        <a:rPr lang="en-AU" sz="800" b="1"/>
                        <a:t>(urinary urge incontinence)</a:t>
                      </a:r>
                      <a:r>
                        <a:rPr lang="en-AU" sz="800"/>
                        <a:t> </a:t>
                      </a:r>
                      <a:r>
                        <a:rPr lang="en-AU" sz="1000"/>
                        <a:t>oxybutynin</a:t>
                      </a:r>
                      <a:endParaRPr lang="en-AU" sz="1000">
                        <a:latin typeface="Arial" panose="020B0604020202020204" pitchFamily="34" charset="0"/>
                        <a:cs typeface="Arial" panose="020B0604020202020204" pitchFamily="34" charset="0"/>
                      </a:endParaRPr>
                    </a:p>
                  </a:txBody>
                  <a:tcPr marL="76200" marR="76200" marT="38100" marB="38100" anchor="ctr"/>
                </a:tc>
                <a:tc>
                  <a:txBody>
                    <a:bodyPr/>
                    <a:lstStyle/>
                    <a:p>
                      <a:pPr>
                        <a:lnSpc>
                          <a:spcPct val="115000"/>
                        </a:lnSpc>
                        <a:spcBef>
                          <a:spcPts val="600"/>
                        </a:spcBef>
                        <a:spcAft>
                          <a:spcPts val="600"/>
                        </a:spcAft>
                      </a:pPr>
                      <a:r>
                        <a:rPr lang="en-AU" sz="1000"/>
                        <a:t>Mirabegron may be an option for people with urge incontinence intolerant of anticholinergic effects, or when anticholinergics are not effective or contraindicated. </a:t>
                      </a:r>
                    </a:p>
                    <a:p>
                      <a:pPr>
                        <a:lnSpc>
                          <a:spcPct val="115000"/>
                        </a:lnSpc>
                        <a:spcBef>
                          <a:spcPts val="600"/>
                        </a:spcBef>
                        <a:spcAft>
                          <a:spcPts val="600"/>
                        </a:spcAft>
                      </a:pPr>
                      <a:r>
                        <a:rPr lang="en-AU" sz="1000"/>
                        <a:t>Botulinum toxin may be considered for people with urge incontinence intolerant of anticholinergic effects.</a:t>
                      </a:r>
                      <a:endParaRPr lang="en-AU" sz="1000">
                        <a:latin typeface="Arial" panose="020B0604020202020204" pitchFamily="34" charset="0"/>
                        <a:cs typeface="Arial" panose="020B0604020202020204" pitchFamily="34" charset="0"/>
                      </a:endParaRPr>
                    </a:p>
                  </a:txBody>
                  <a:tcPr marL="76200" marR="76200" marT="38100" marB="38100" anchor="ctr"/>
                </a:tc>
                <a:tc>
                  <a:txBody>
                    <a:bodyPr/>
                    <a:lstStyle/>
                    <a:p>
                      <a:pPr marL="171450" indent="-171450">
                        <a:lnSpc>
                          <a:spcPct val="115000"/>
                        </a:lnSpc>
                        <a:spcBef>
                          <a:spcPts val="0"/>
                        </a:spcBef>
                        <a:spcAft>
                          <a:spcPts val="0"/>
                        </a:spcAft>
                        <a:buFontTx/>
                        <a:buBlip>
                          <a:blip r:embed="rId3"/>
                        </a:buBlip>
                      </a:pPr>
                      <a:r>
                        <a:rPr lang="en-AU" sz="1000"/>
                        <a:t>Bladder assessment</a:t>
                      </a:r>
                    </a:p>
                    <a:p>
                      <a:pPr marL="171450" indent="-171450">
                        <a:lnSpc>
                          <a:spcPct val="115000"/>
                        </a:lnSpc>
                        <a:spcBef>
                          <a:spcPts val="0"/>
                        </a:spcBef>
                        <a:spcAft>
                          <a:spcPts val="0"/>
                        </a:spcAft>
                        <a:buFontTx/>
                        <a:buBlip>
                          <a:blip r:embed="rId3"/>
                        </a:buBlip>
                      </a:pPr>
                      <a:r>
                        <a:rPr lang="en-AU" sz="1000"/>
                        <a:t>Pelvic floor exercises </a:t>
                      </a:r>
                    </a:p>
                    <a:p>
                      <a:pPr marL="171450" indent="-171450">
                        <a:lnSpc>
                          <a:spcPct val="115000"/>
                        </a:lnSpc>
                        <a:spcBef>
                          <a:spcPts val="0"/>
                        </a:spcBef>
                        <a:spcAft>
                          <a:spcPts val="0"/>
                        </a:spcAft>
                        <a:buFontTx/>
                        <a:buBlip>
                          <a:blip r:embed="rId3"/>
                        </a:buBlip>
                      </a:pPr>
                      <a:r>
                        <a:rPr lang="en-AU" sz="1000"/>
                        <a:t>Modify fluid intake </a:t>
                      </a:r>
                    </a:p>
                    <a:p>
                      <a:pPr marL="171450" indent="-171450">
                        <a:lnSpc>
                          <a:spcPct val="115000"/>
                        </a:lnSpc>
                        <a:spcBef>
                          <a:spcPts val="0"/>
                        </a:spcBef>
                        <a:spcAft>
                          <a:spcPts val="0"/>
                        </a:spcAft>
                        <a:buFontTx/>
                        <a:buBlip>
                          <a:blip r:embed="rId3"/>
                        </a:buBlip>
                      </a:pPr>
                      <a:r>
                        <a:rPr lang="en-AU" sz="1000"/>
                        <a:t>Lifestyle (weight loss/smoking cessation) </a:t>
                      </a:r>
                    </a:p>
                    <a:p>
                      <a:pPr marL="171450" indent="-171450">
                        <a:lnSpc>
                          <a:spcPct val="115000"/>
                        </a:lnSpc>
                        <a:spcBef>
                          <a:spcPts val="0"/>
                        </a:spcBef>
                        <a:spcAft>
                          <a:spcPts val="0"/>
                        </a:spcAft>
                        <a:buFontTx/>
                        <a:buBlip>
                          <a:blip r:embed="rId3"/>
                        </a:buBlip>
                      </a:pPr>
                      <a:r>
                        <a:rPr lang="en-AU" sz="1000"/>
                        <a:t>Incontinence aids </a:t>
                      </a:r>
                    </a:p>
                    <a:p>
                      <a:pPr marL="171450" indent="-171450">
                        <a:lnSpc>
                          <a:spcPct val="115000"/>
                        </a:lnSpc>
                        <a:spcBef>
                          <a:spcPts val="0"/>
                        </a:spcBef>
                        <a:spcAft>
                          <a:spcPts val="0"/>
                        </a:spcAft>
                        <a:buFontTx/>
                        <a:buBlip>
                          <a:blip r:embed="rId3"/>
                        </a:buBlip>
                      </a:pPr>
                      <a:r>
                        <a:rPr lang="en-AU" sz="1000"/>
                        <a:t>Avoid constipation </a:t>
                      </a:r>
                    </a:p>
                    <a:p>
                      <a:pPr marL="171450" indent="-171450">
                        <a:lnSpc>
                          <a:spcPct val="115000"/>
                        </a:lnSpc>
                        <a:spcBef>
                          <a:spcPts val="0"/>
                        </a:spcBef>
                        <a:spcAft>
                          <a:spcPts val="0"/>
                        </a:spcAft>
                        <a:buFontTx/>
                        <a:buBlip>
                          <a:blip r:embed="rId3"/>
                        </a:buBlip>
                      </a:pPr>
                      <a:r>
                        <a:rPr lang="en-AU" sz="1000"/>
                        <a:t>Minimise diuretics</a:t>
                      </a:r>
                      <a:endParaRPr lang="en-AU" sz="1000" baseline="30000">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tc>
                <a:extLst>
                  <a:ext uri="{0D108BD9-81ED-4DB2-BD59-A6C34878D82A}">
                    <a16:rowId xmlns:a16="http://schemas.microsoft.com/office/drawing/2014/main" val="4016147506"/>
                  </a:ext>
                </a:extLst>
              </a:tr>
            </a:tbl>
          </a:graphicData>
        </a:graphic>
      </p:graphicFrame>
      <p:sp>
        <p:nvSpPr>
          <p:cNvPr id="5" name="Rectangle 4">
            <a:extLst>
              <a:ext uri="{FF2B5EF4-FFF2-40B4-BE49-F238E27FC236}">
                <a16:creationId xmlns:a16="http://schemas.microsoft.com/office/drawing/2014/main" id="{EB2ABA06-F71C-BD44-979B-C02D8F524AC1}"/>
              </a:ext>
            </a:extLst>
          </p:cNvPr>
          <p:cNvSpPr/>
          <p:nvPr/>
        </p:nvSpPr>
        <p:spPr>
          <a:xfrm>
            <a:off x="495954" y="4687566"/>
            <a:ext cx="9165885" cy="205634"/>
          </a:xfrm>
          <a:prstGeom prst="rect">
            <a:avLst/>
          </a:prstGeom>
        </p:spPr>
        <p:txBody>
          <a:bodyPr wrap="square">
            <a:spAutoFit/>
          </a:bodyPr>
          <a:lstStyle/>
          <a:p>
            <a:pPr>
              <a:lnSpc>
                <a:spcPct val="115000"/>
              </a:lnSpc>
              <a:spcBef>
                <a:spcPts val="300"/>
              </a:spcBef>
              <a:spcAft>
                <a:spcPts val="0"/>
              </a:spcAft>
            </a:pPr>
            <a:r>
              <a:rPr lang="en-AU" sz="700"/>
              <a:t>a. List is not exhaustive</a:t>
            </a:r>
          </a:p>
        </p:txBody>
      </p:sp>
    </p:spTree>
    <p:extLst>
      <p:ext uri="{BB962C8B-B14F-4D97-AF65-F5344CB8AC3E}">
        <p14:creationId xmlns:p14="http://schemas.microsoft.com/office/powerpoint/2010/main" val="4062165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8A0D-FD3D-B84B-9855-8AFB1155F5BB}"/>
              </a:ext>
            </a:extLst>
          </p:cNvPr>
          <p:cNvSpPr>
            <a:spLocks noGrp="1"/>
          </p:cNvSpPr>
          <p:nvPr>
            <p:ph type="title"/>
          </p:nvPr>
        </p:nvSpPr>
        <p:spPr>
          <a:xfrm>
            <a:off x="508000" y="227282"/>
            <a:ext cx="8064500" cy="907785"/>
          </a:xfrm>
        </p:spPr>
        <p:txBody>
          <a:bodyPr/>
          <a:lstStyle/>
          <a:p>
            <a:r>
              <a:rPr lang="en-AU"/>
              <a:t>Monitoring withdrawal effects</a:t>
            </a:r>
            <a:br>
              <a:rPr lang="en-AU"/>
            </a:br>
            <a:r>
              <a:rPr lang="en-AU"/>
              <a:t>when deprescribing</a:t>
            </a:r>
            <a:r>
              <a:rPr lang="en-AU" baseline="30000"/>
              <a:t>1</a:t>
            </a:r>
            <a:endParaRPr lang="en-US" baseline="30000"/>
          </a:p>
        </p:txBody>
      </p:sp>
      <p:sp>
        <p:nvSpPr>
          <p:cNvPr id="6" name="Content Placeholder 5">
            <a:extLst>
              <a:ext uri="{FF2B5EF4-FFF2-40B4-BE49-F238E27FC236}">
                <a16:creationId xmlns:a16="http://schemas.microsoft.com/office/drawing/2014/main" id="{B820A651-1358-4AD2-91C2-6BB0860D7987}"/>
              </a:ext>
            </a:extLst>
          </p:cNvPr>
          <p:cNvSpPr>
            <a:spLocks noGrp="1"/>
          </p:cNvSpPr>
          <p:nvPr>
            <p:ph sz="quarter" idx="10"/>
          </p:nvPr>
        </p:nvSpPr>
        <p:spPr/>
        <p:txBody>
          <a:bodyPr/>
          <a:lstStyle/>
          <a:p>
            <a:endParaRPr lang="en-AU"/>
          </a:p>
        </p:txBody>
      </p:sp>
      <p:sp>
        <p:nvSpPr>
          <p:cNvPr id="8" name="Text Placeholder 7"/>
          <p:cNvSpPr>
            <a:spLocks noGrp="1"/>
          </p:cNvSpPr>
          <p:nvPr>
            <p:ph type="body" sz="quarter" idx="11"/>
          </p:nvPr>
        </p:nvSpPr>
        <p:spPr>
          <a:xfrm>
            <a:off x="504825" y="5107460"/>
            <a:ext cx="7288170" cy="438579"/>
          </a:xfrm>
        </p:spPr>
        <p:txBody>
          <a:bodyPr/>
          <a:lstStyle/>
          <a:p>
            <a:r>
              <a:rPr lang="en-AU"/>
              <a:t>1 NSW Therapeutic Advisory Group Inc. Deprescribing tools. NSW TAG, 2021. </a:t>
            </a:r>
            <a:r>
              <a:rPr lang="en-AU">
                <a:hlinkClick r:id="rId3"/>
              </a:rPr>
              <a:t>https://www.nswtag.org.au/deprescribing-tools/</a:t>
            </a:r>
            <a:endParaRPr lang="en-AU"/>
          </a:p>
        </p:txBody>
      </p:sp>
      <p:graphicFrame>
        <p:nvGraphicFramePr>
          <p:cNvPr id="10" name="Table 4">
            <a:extLst>
              <a:ext uri="{FF2B5EF4-FFF2-40B4-BE49-F238E27FC236}">
                <a16:creationId xmlns:a16="http://schemas.microsoft.com/office/drawing/2014/main" id="{6C507C19-B2F2-D74B-90CF-CDD955CE80C7}"/>
              </a:ext>
            </a:extLst>
          </p:cNvPr>
          <p:cNvGraphicFramePr>
            <a:graphicFrameLocks/>
          </p:cNvGraphicFramePr>
          <p:nvPr>
            <p:extLst>
              <p:ext uri="{D42A27DB-BD31-4B8C-83A1-F6EECF244321}">
                <p14:modId xmlns:p14="http://schemas.microsoft.com/office/powerpoint/2010/main" val="2954965244"/>
              </p:ext>
            </p:extLst>
          </p:nvPr>
        </p:nvGraphicFramePr>
        <p:xfrm>
          <a:off x="530177" y="1311965"/>
          <a:ext cx="9065013" cy="3339548"/>
        </p:xfrm>
        <a:graphic>
          <a:graphicData uri="http://schemas.openxmlformats.org/drawingml/2006/table">
            <a:tbl>
              <a:tblPr firstRow="1" bandRow="1">
                <a:tableStyleId>{F5AB1C69-6EDB-4FF4-983F-18BD219EF322}</a:tableStyleId>
              </a:tblPr>
              <a:tblGrid>
                <a:gridCol w="4524626">
                  <a:extLst>
                    <a:ext uri="{9D8B030D-6E8A-4147-A177-3AD203B41FA5}">
                      <a16:colId xmlns:a16="http://schemas.microsoft.com/office/drawing/2014/main" val="2322021842"/>
                    </a:ext>
                  </a:extLst>
                </a:gridCol>
                <a:gridCol w="4540387">
                  <a:extLst>
                    <a:ext uri="{9D8B030D-6E8A-4147-A177-3AD203B41FA5}">
                      <a16:colId xmlns:a16="http://schemas.microsoft.com/office/drawing/2014/main" val="308394115"/>
                    </a:ext>
                  </a:extLst>
                </a:gridCol>
              </a:tblGrid>
              <a:tr h="399681">
                <a:tc>
                  <a:txBody>
                    <a:bodyPr/>
                    <a:lstStyle/>
                    <a:p>
                      <a:pPr>
                        <a:lnSpc>
                          <a:spcPct val="115000"/>
                        </a:lnSpc>
                        <a:spcBef>
                          <a:spcPts val="300"/>
                        </a:spcBef>
                        <a:spcAft>
                          <a:spcPts val="0"/>
                        </a:spcAft>
                      </a:pPr>
                      <a:r>
                        <a:rPr lang="en-AU" sz="1200" b="1">
                          <a:solidFill>
                            <a:schemeClr val="bg1"/>
                          </a:solidFill>
                          <a:effectLst/>
                          <a:latin typeface="Arial" panose="020B0604020202020204" pitchFamily="34" charset="0"/>
                          <a:ea typeface="Calibri" panose="020F0502020204030204" pitchFamily="34" charset="0"/>
                          <a:cs typeface="Arial" panose="020B0604020202020204" pitchFamily="34" charset="0"/>
                        </a:rPr>
                        <a:t>Monitor short term (within 1–3 days)</a:t>
                      </a:r>
                      <a:endParaRPr lang="en-AU"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7150" marR="57150" marT="0" marB="0" anchor="ctr">
                    <a:lnB w="12700" cap="flat" cmpd="sng" algn="ctr">
                      <a:solidFill>
                        <a:schemeClr val="bg1"/>
                      </a:solidFill>
                      <a:prstDash val="solid"/>
                      <a:round/>
                      <a:headEnd type="none" w="med" len="med"/>
                      <a:tailEnd type="none" w="med" len="med"/>
                    </a:lnB>
                  </a:tcPr>
                </a:tc>
                <a:tc>
                  <a:txBody>
                    <a:bodyPr/>
                    <a:lstStyle/>
                    <a:p>
                      <a:pPr>
                        <a:lnSpc>
                          <a:spcPct val="115000"/>
                        </a:lnSpc>
                        <a:spcBef>
                          <a:spcPts val="300"/>
                        </a:spcBef>
                        <a:spcAft>
                          <a:spcPts val="0"/>
                        </a:spcAft>
                      </a:pPr>
                      <a:r>
                        <a:rPr lang="en-AU" sz="1200">
                          <a:solidFill>
                            <a:schemeClr val="bg1"/>
                          </a:solidFill>
                          <a:effectLst/>
                          <a:latin typeface="Arial" panose="020B0604020202020204" pitchFamily="34" charset="0"/>
                          <a:ea typeface="Calibri" panose="020F0502020204030204" pitchFamily="34" charset="0"/>
                          <a:cs typeface="Arial" panose="020B0604020202020204" pitchFamily="34" charset="0"/>
                        </a:rPr>
                        <a:t>Monitor long term (&gt; 7 days)</a:t>
                      </a:r>
                    </a:p>
                  </a:txBody>
                  <a:tcPr marL="57150" marR="5715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2392484"/>
                  </a:ext>
                </a:extLst>
              </a:tr>
              <a:tr h="1182629">
                <a:tc>
                  <a:txBody>
                    <a:bodyPr/>
                    <a:lstStyle/>
                    <a:p>
                      <a:pPr marL="0" indent="0">
                        <a:lnSpc>
                          <a:spcPct val="115000"/>
                        </a:lnSpc>
                        <a:spcBef>
                          <a:spcPts val="600"/>
                        </a:spcBef>
                        <a:spcAft>
                          <a:spcPts val="600"/>
                        </a:spcAft>
                        <a:buFont typeface="Arial" panose="020B0604020202020204" pitchFamily="34" charset="0"/>
                        <a:buNone/>
                      </a:pPr>
                      <a:r>
                        <a:rPr lang="en-AU" sz="1200" b="1" i="0" kern="1200">
                          <a:solidFill>
                            <a:schemeClr val="dk1"/>
                          </a:solidFill>
                          <a:effectLst/>
                          <a:latin typeface="+mn-lt"/>
                          <a:ea typeface="+mn-ea"/>
                          <a:cs typeface="+mn-cs"/>
                        </a:rPr>
                        <a:t>Monitor for withdrawal symptoms</a:t>
                      </a:r>
                    </a:p>
                    <a:p>
                      <a:pPr marL="0" indent="0">
                        <a:lnSpc>
                          <a:spcPct val="115000"/>
                        </a:lnSpc>
                        <a:spcBef>
                          <a:spcPts val="600"/>
                        </a:spcBef>
                        <a:spcAft>
                          <a:spcPts val="600"/>
                        </a:spcAft>
                        <a:buFont typeface="Arial" panose="020B0604020202020204" pitchFamily="34" charset="0"/>
                        <a:buNone/>
                      </a:pPr>
                      <a:r>
                        <a:rPr lang="en-AU" sz="1200" b="0" i="0" kern="1200">
                          <a:solidFill>
                            <a:schemeClr val="dk1"/>
                          </a:solidFill>
                          <a:effectLst/>
                          <a:latin typeface="+mn-lt"/>
                          <a:ea typeface="+mn-ea"/>
                          <a:cs typeface="+mn-cs"/>
                        </a:rPr>
                        <a:t>Symptoms can occur within 1–3 days of dose reduction</a:t>
                      </a:r>
                      <a:endParaRPr lang="en-AU" sz="1200"/>
                    </a:p>
                  </a:txBody>
                  <a:tcPr marL="57150" marR="5715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nSpc>
                          <a:spcPct val="115000"/>
                        </a:lnSpc>
                        <a:spcBef>
                          <a:spcPts val="600"/>
                        </a:spcBef>
                        <a:spcAft>
                          <a:spcPts val="600"/>
                        </a:spcAft>
                        <a:buFont typeface="Arial" panose="020B0604020202020204" pitchFamily="34" charset="0"/>
                        <a:buNone/>
                      </a:pPr>
                      <a:r>
                        <a:rPr lang="en-AU" sz="1200" b="1" i="0" kern="1200">
                          <a:solidFill>
                            <a:schemeClr val="dk1"/>
                          </a:solidFill>
                          <a:effectLst/>
                          <a:latin typeface="+mn-lt"/>
                          <a:ea typeface="+mn-ea"/>
                          <a:cs typeface="+mn-cs"/>
                        </a:rPr>
                        <a:t>Monitor for recurrence of symptoms</a:t>
                      </a:r>
                    </a:p>
                    <a:p>
                      <a:pPr marL="0" indent="0">
                        <a:lnSpc>
                          <a:spcPct val="115000"/>
                        </a:lnSpc>
                        <a:spcBef>
                          <a:spcPts val="600"/>
                        </a:spcBef>
                        <a:spcAft>
                          <a:spcPts val="600"/>
                        </a:spcAft>
                        <a:buFont typeface="Arial" panose="020B0604020202020204" pitchFamily="34" charset="0"/>
                        <a:buNone/>
                      </a:pPr>
                      <a:r>
                        <a:rPr lang="en-AU" sz="1200" b="0" i="0" kern="1200">
                          <a:solidFill>
                            <a:schemeClr val="dk1"/>
                          </a:solidFill>
                          <a:effectLst/>
                          <a:latin typeface="+mn-lt"/>
                          <a:ea typeface="+mn-ea"/>
                          <a:cs typeface="+mn-cs"/>
                        </a:rPr>
                        <a:t>Recurrence of previous or new symptoms may occur within </a:t>
                      </a:r>
                      <a:br>
                        <a:rPr lang="en-AU" sz="1200" b="0" i="0" kern="1200">
                          <a:solidFill>
                            <a:schemeClr val="dk1"/>
                          </a:solidFill>
                          <a:effectLst/>
                          <a:latin typeface="+mn-lt"/>
                          <a:ea typeface="+mn-ea"/>
                          <a:cs typeface="+mn-cs"/>
                        </a:rPr>
                      </a:br>
                      <a:r>
                        <a:rPr lang="en-AU" sz="1200" b="0" i="0" kern="1200">
                          <a:solidFill>
                            <a:schemeClr val="dk1"/>
                          </a:solidFill>
                          <a:effectLst/>
                          <a:latin typeface="+mn-lt"/>
                          <a:ea typeface="+mn-ea"/>
                          <a:cs typeface="+mn-cs"/>
                        </a:rPr>
                        <a:t>1–2 weeks of dose reduction or cessation</a:t>
                      </a:r>
                      <a:endParaRPr lang="en-AU" sz="1200" b="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5389235"/>
                  </a:ext>
                </a:extLst>
              </a:tr>
              <a:tr h="1757238">
                <a:tc gridSpan="2">
                  <a:txBody>
                    <a:bodyPr/>
                    <a:lstStyle/>
                    <a:p>
                      <a:pPr marL="171450" indent="-171450">
                        <a:lnSpc>
                          <a:spcPct val="115000"/>
                        </a:lnSpc>
                        <a:spcBef>
                          <a:spcPts val="600"/>
                        </a:spcBef>
                        <a:spcAft>
                          <a:spcPts val="600"/>
                        </a:spcAft>
                        <a:buFontTx/>
                        <a:buBlip>
                          <a:blip r:embed="rId4"/>
                        </a:buBlip>
                      </a:pPr>
                      <a:r>
                        <a:rPr lang="en-AU" sz="1200"/>
                        <a:t>Common withdrawal symptoms when deprescribing medicines with anticholinergic effects include irritability, anxiety,</a:t>
                      </a:r>
                      <a:br>
                        <a:rPr lang="en-AU" sz="1200"/>
                      </a:br>
                      <a:r>
                        <a:rPr lang="en-AU" sz="1200"/>
                        <a:t>insomnia and sweating. </a:t>
                      </a:r>
                    </a:p>
                    <a:p>
                      <a:pPr marL="171450" indent="-171450">
                        <a:lnSpc>
                          <a:spcPct val="115000"/>
                        </a:lnSpc>
                        <a:spcBef>
                          <a:spcPts val="600"/>
                        </a:spcBef>
                        <a:spcAft>
                          <a:spcPts val="600"/>
                        </a:spcAft>
                        <a:buFontTx/>
                        <a:buBlip>
                          <a:blip r:embed="rId4"/>
                        </a:buBlip>
                      </a:pPr>
                      <a:r>
                        <a:rPr lang="en-AU" sz="1200"/>
                        <a:t>Withdrawal symptoms usually mild and can last up to 6–8 weeks. </a:t>
                      </a:r>
                    </a:p>
                    <a:p>
                      <a:pPr marL="171450" indent="-171450">
                        <a:lnSpc>
                          <a:spcPct val="115000"/>
                        </a:lnSpc>
                        <a:spcBef>
                          <a:spcPts val="600"/>
                        </a:spcBef>
                        <a:spcAft>
                          <a:spcPts val="600"/>
                        </a:spcAft>
                        <a:buFontTx/>
                        <a:buBlip>
                          <a:blip r:embed="rId4"/>
                        </a:buBlip>
                      </a:pPr>
                      <a:r>
                        <a:rPr lang="en-AU" sz="1200"/>
                        <a:t>If severe symptoms (</a:t>
                      </a:r>
                      <a:r>
                        <a:rPr lang="en-US" sz="1200" err="1"/>
                        <a:t>eg</a:t>
                      </a:r>
                      <a:r>
                        <a:rPr lang="en-US" sz="1200"/>
                        <a:t>, tachycardia, profuse and persistent sweating, severe anxiety, or severe insomnia) </a:t>
                      </a:r>
                      <a:r>
                        <a:rPr lang="en-AU" sz="1200"/>
                        <a:t>occur,</a:t>
                      </a:r>
                      <a:br>
                        <a:rPr lang="en-AU" sz="1200"/>
                      </a:br>
                      <a:r>
                        <a:rPr lang="en-AU" sz="1200"/>
                        <a:t>restart at the previous lowest effective dose. </a:t>
                      </a:r>
                      <a:endParaRPr lang="en-AU" sz="1200" b="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indent="0">
                        <a:lnSpc>
                          <a:spcPct val="115000"/>
                        </a:lnSpc>
                        <a:spcBef>
                          <a:spcPts val="600"/>
                        </a:spcBef>
                        <a:spcAft>
                          <a:spcPts val="600"/>
                        </a:spcAft>
                        <a:buFont typeface="Arial" panose="020B0604020202020204" pitchFamily="34" charset="0"/>
                        <a:buNone/>
                      </a:pPr>
                      <a:r>
                        <a:rPr lang="en-AU" sz="1200" b="0" i="0" kern="1200">
                          <a:solidFill>
                            <a:schemeClr val="dk1"/>
                          </a:solidFill>
                          <a:effectLst/>
                          <a:latin typeface="+mn-lt"/>
                          <a:ea typeface="+mn-ea"/>
                          <a:cs typeface="+mn-cs"/>
                        </a:rPr>
                        <a:t>Less likely – stop drug without dose tapering</a:t>
                      </a:r>
                      <a:endParaRPr lang="en-AU" sz="1200" b="0">
                        <a:effectLst/>
                        <a:latin typeface="Arial" panose="020B0604020202020204" pitchFamily="34" charset="0"/>
                        <a:cs typeface="Arial" panose="020B0604020202020204" pitchFamily="34" charset="0"/>
                      </a:endParaRPr>
                    </a:p>
                  </a:txBody>
                  <a:tcPr marL="57150" marR="5715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9243343"/>
                  </a:ext>
                </a:extLst>
              </a:tr>
            </a:tbl>
          </a:graphicData>
        </a:graphic>
      </p:graphicFrame>
    </p:spTree>
    <p:extLst>
      <p:ext uri="{BB962C8B-B14F-4D97-AF65-F5344CB8AC3E}">
        <p14:creationId xmlns:p14="http://schemas.microsoft.com/office/powerpoint/2010/main" val="1361721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Managing anticholinergic side effects</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fontScale="70000" lnSpcReduction="20000"/>
          </a:bodyPr>
          <a:lstStyle/>
          <a:p>
            <a:pPr lvl="1"/>
            <a:r>
              <a:rPr lang="en-AU"/>
              <a:t>Review falls as part of the usual falls assessment protocols.</a:t>
            </a:r>
          </a:p>
          <a:p>
            <a:pPr lvl="1"/>
            <a:r>
              <a:rPr lang="en-AU"/>
              <a:t>Dry mouth management strategies</a:t>
            </a:r>
            <a:r>
              <a:rPr lang="en-AU" baseline="30000"/>
              <a:t>1,2</a:t>
            </a:r>
            <a:endParaRPr lang="en-US" baseline="30000"/>
          </a:p>
          <a:p>
            <a:pPr lvl="2"/>
            <a:r>
              <a:rPr lang="en-AU"/>
              <a:t>Dental products with high fluoride, calcium or casein to help prevent tooth decay</a:t>
            </a:r>
          </a:p>
          <a:p>
            <a:pPr lvl="2"/>
            <a:r>
              <a:rPr lang="en-AU"/>
              <a:t>White petroleum jelly for dry lips</a:t>
            </a:r>
          </a:p>
          <a:p>
            <a:pPr lvl="2"/>
            <a:r>
              <a:rPr lang="en-AU"/>
              <a:t>Avoid lollies and alcohol-containing mouthwashes</a:t>
            </a:r>
          </a:p>
          <a:p>
            <a:pPr lvl="2"/>
            <a:r>
              <a:rPr lang="en-AU"/>
              <a:t>Stabilise dentures with adhesives to prevent ulcers and remove during sleep</a:t>
            </a:r>
          </a:p>
          <a:p>
            <a:pPr lvl="2"/>
            <a:r>
              <a:rPr lang="en-AU"/>
              <a:t>High </a:t>
            </a:r>
            <a:r>
              <a:rPr lang="en-AU" err="1"/>
              <a:t>ph</a:t>
            </a:r>
            <a:r>
              <a:rPr lang="en-AU"/>
              <a:t> artificial saliva without citric acid</a:t>
            </a:r>
          </a:p>
          <a:p>
            <a:pPr lvl="1"/>
            <a:r>
              <a:rPr lang="en-AU"/>
              <a:t>Dry eye management strategies</a:t>
            </a:r>
            <a:r>
              <a:rPr lang="en-AU" baseline="30000"/>
              <a:t>3</a:t>
            </a:r>
            <a:endParaRPr lang="en-US" baseline="30000"/>
          </a:p>
          <a:p>
            <a:pPr lvl="2"/>
            <a:r>
              <a:rPr lang="en-AU"/>
              <a:t>Lubricating eye drops, gels or ointments (best given at night)</a:t>
            </a:r>
          </a:p>
          <a:p>
            <a:pPr lvl="1"/>
            <a:r>
              <a:rPr lang="en-AU"/>
              <a:t>Constipation management strategies</a:t>
            </a:r>
            <a:r>
              <a:rPr lang="en-AU" baseline="30000"/>
              <a:t>4</a:t>
            </a:r>
            <a:endParaRPr lang="en-US" baseline="30000"/>
          </a:p>
          <a:p>
            <a:pPr lvl="2"/>
            <a:r>
              <a:rPr lang="en-AU"/>
              <a:t>High-fibre diet (</a:t>
            </a:r>
            <a:r>
              <a:rPr lang="en-AU" err="1"/>
              <a:t>eg</a:t>
            </a:r>
            <a:r>
              <a:rPr lang="en-AU"/>
              <a:t>, prunes)</a:t>
            </a:r>
          </a:p>
          <a:p>
            <a:pPr lvl="2"/>
            <a:r>
              <a:rPr lang="en-AU"/>
              <a:t>Drinking plenty of fluids (unless there are fluid intake restrictions)</a:t>
            </a:r>
          </a:p>
          <a:p>
            <a:pPr lvl="2"/>
            <a:r>
              <a:rPr lang="en-AU"/>
              <a:t>Exercising</a:t>
            </a:r>
          </a:p>
          <a:p>
            <a:pPr lvl="2"/>
            <a:endParaRPr lang="en-AU"/>
          </a:p>
        </p:txBody>
      </p:sp>
      <p:sp>
        <p:nvSpPr>
          <p:cNvPr id="7" name="Text Placeholder 6"/>
          <p:cNvSpPr>
            <a:spLocks noGrp="1"/>
          </p:cNvSpPr>
          <p:nvPr>
            <p:ph type="body" sz="quarter" idx="11"/>
          </p:nvPr>
        </p:nvSpPr>
        <p:spPr>
          <a:xfrm>
            <a:off x="504825" y="5107460"/>
            <a:ext cx="7288170" cy="438579"/>
          </a:xfrm>
        </p:spPr>
        <p:txBody>
          <a:bodyPr/>
          <a:lstStyle/>
          <a:p>
            <a:r>
              <a:rPr lang="en-AU"/>
              <a:t>1 Better Health Channel. Dry mouth. Victoria: Department of Health State Government of Victoria, 2021.</a:t>
            </a:r>
          </a:p>
          <a:p>
            <a:r>
              <a:rPr lang="en-US"/>
              <a:t>2 Deutsch A, Jay E. Aust </a:t>
            </a:r>
            <a:r>
              <a:rPr lang="en-US" err="1"/>
              <a:t>Prescr</a:t>
            </a:r>
            <a:r>
              <a:rPr lang="en-US"/>
              <a:t> 2021;44:153-160.</a:t>
            </a:r>
          </a:p>
          <a:p>
            <a:r>
              <a:rPr lang="en-AU"/>
              <a:t>3 Better Health Channel. Dry eye. Victoria: Department of Health State Government of Victoria, 2021.</a:t>
            </a:r>
          </a:p>
          <a:p>
            <a:r>
              <a:rPr lang="en-AU"/>
              <a:t>4 </a:t>
            </a:r>
            <a:r>
              <a:rPr lang="en-AU" err="1"/>
              <a:t>Veterans’MATES</a:t>
            </a:r>
            <a:r>
              <a:rPr lang="en-AU"/>
              <a:t>. What you can do about constipation. Canberra: Australian Government, 2007.</a:t>
            </a:r>
          </a:p>
        </p:txBody>
      </p:sp>
    </p:spTree>
    <p:extLst>
      <p:ext uri="{BB962C8B-B14F-4D97-AF65-F5344CB8AC3E}">
        <p14:creationId xmlns:p14="http://schemas.microsoft.com/office/powerpoint/2010/main" val="2000533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217" b="35875"/>
          <a:stretch/>
        </p:blipFill>
        <p:spPr>
          <a:xfrm>
            <a:off x="0" y="0"/>
            <a:ext cx="10160000" cy="3924300"/>
          </a:xfrm>
        </p:spPr>
      </p:pic>
      <p:sp>
        <p:nvSpPr>
          <p:cNvPr id="3" name="Text Placeholder 2">
            <a:extLst>
              <a:ext uri="{FF2B5EF4-FFF2-40B4-BE49-F238E27FC236}">
                <a16:creationId xmlns:a16="http://schemas.microsoft.com/office/drawing/2014/main" id="{463E50D1-6862-4CFF-B610-64EBE3A8F0EE}"/>
              </a:ext>
            </a:extLst>
          </p:cNvPr>
          <p:cNvSpPr>
            <a:spLocks noGrp="1"/>
          </p:cNvSpPr>
          <p:nvPr>
            <p:ph type="body" sz="quarter" idx="11"/>
          </p:nvPr>
        </p:nvSpPr>
        <p:spPr/>
        <p:txBody>
          <a:bodyPr/>
          <a:lstStyle/>
          <a:p>
            <a:r>
              <a:rPr lang="en-US" sz="4800">
                <a:solidFill>
                  <a:schemeClr val="bg1"/>
                </a:solidFill>
              </a:rPr>
              <a:t>Next steps</a:t>
            </a:r>
            <a:endParaRPr lang="en-AU" sz="4800">
              <a:solidFill>
                <a:schemeClr val="bg1"/>
              </a:solidFill>
            </a:endParaRPr>
          </a:p>
          <a:p>
            <a:pPr>
              <a:buNone/>
            </a:pPr>
            <a:endParaRPr lang="en-AU"/>
          </a:p>
        </p:txBody>
      </p:sp>
    </p:spTree>
    <p:extLst>
      <p:ext uri="{BB962C8B-B14F-4D97-AF65-F5344CB8AC3E}">
        <p14:creationId xmlns:p14="http://schemas.microsoft.com/office/powerpoint/2010/main" val="331515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224B-B6E6-A745-9063-46F3D448F931}"/>
              </a:ext>
            </a:extLst>
          </p:cNvPr>
          <p:cNvSpPr>
            <a:spLocks noGrp="1"/>
          </p:cNvSpPr>
          <p:nvPr>
            <p:ph type="title"/>
          </p:nvPr>
        </p:nvSpPr>
        <p:spPr>
          <a:xfrm>
            <a:off x="508000" y="227282"/>
            <a:ext cx="8064500" cy="907785"/>
          </a:xfrm>
        </p:spPr>
        <p:txBody>
          <a:bodyPr/>
          <a:lstStyle/>
          <a:p>
            <a:r>
              <a:rPr lang="en-US"/>
              <a:t>Anticholinergic burden activity</a:t>
            </a:r>
          </a:p>
        </p:txBody>
      </p:sp>
      <p:sp>
        <p:nvSpPr>
          <p:cNvPr id="7" name="Text Placeholder 6">
            <a:extLst>
              <a:ext uri="{FF2B5EF4-FFF2-40B4-BE49-F238E27FC236}">
                <a16:creationId xmlns:a16="http://schemas.microsoft.com/office/drawing/2014/main" id="{99A17CCB-D4B3-4328-B72D-ACB31D5BADC7}"/>
              </a:ext>
            </a:extLst>
          </p:cNvPr>
          <p:cNvSpPr>
            <a:spLocks noGrp="1"/>
          </p:cNvSpPr>
          <p:nvPr>
            <p:ph type="body" sz="quarter" idx="11"/>
          </p:nvPr>
        </p:nvSpPr>
        <p:spPr/>
        <p:txBody>
          <a:bodyPr/>
          <a:lstStyle/>
          <a:p>
            <a:endParaRPr lang="en-AU"/>
          </a:p>
        </p:txBody>
      </p:sp>
      <p:grpSp>
        <p:nvGrpSpPr>
          <p:cNvPr id="23" name="Group 22">
            <a:extLst>
              <a:ext uri="{FF2B5EF4-FFF2-40B4-BE49-F238E27FC236}">
                <a16:creationId xmlns:a16="http://schemas.microsoft.com/office/drawing/2014/main" id="{D1B4130C-72C6-5C4E-8DEC-D2C4227E1FD4}"/>
              </a:ext>
            </a:extLst>
          </p:cNvPr>
          <p:cNvGrpSpPr/>
          <p:nvPr/>
        </p:nvGrpSpPr>
        <p:grpSpPr>
          <a:xfrm>
            <a:off x="1426063" y="1735186"/>
            <a:ext cx="7044525" cy="2244628"/>
            <a:chOff x="1460212" y="1814478"/>
            <a:chExt cx="6098672" cy="2382300"/>
          </a:xfrm>
        </p:grpSpPr>
        <p:grpSp>
          <p:nvGrpSpPr>
            <p:cNvPr id="13" name="Group 12">
              <a:extLst>
                <a:ext uri="{FF2B5EF4-FFF2-40B4-BE49-F238E27FC236}">
                  <a16:creationId xmlns:a16="http://schemas.microsoft.com/office/drawing/2014/main" id="{B7670855-0585-174C-8C23-FE2F3B04A404}"/>
                </a:ext>
              </a:extLst>
            </p:cNvPr>
            <p:cNvGrpSpPr/>
            <p:nvPr/>
          </p:nvGrpSpPr>
          <p:grpSpPr>
            <a:xfrm>
              <a:off x="1460212" y="1814478"/>
              <a:ext cx="1756881" cy="2382300"/>
              <a:chOff x="1304818" y="1096179"/>
              <a:chExt cx="1756881" cy="2382300"/>
            </a:xfrm>
          </p:grpSpPr>
          <p:sp>
            <p:nvSpPr>
              <p:cNvPr id="8" name="Rectangle 7">
                <a:extLst>
                  <a:ext uri="{FF2B5EF4-FFF2-40B4-BE49-F238E27FC236}">
                    <a16:creationId xmlns:a16="http://schemas.microsoft.com/office/drawing/2014/main" id="{408DF8DD-B842-2149-8170-6A1E06D7098D}"/>
                  </a:ext>
                </a:extLst>
              </p:cNvPr>
              <p:cNvSpPr/>
              <p:nvPr/>
            </p:nvSpPr>
            <p:spPr>
              <a:xfrm>
                <a:off x="1304818" y="1096179"/>
                <a:ext cx="1756881" cy="2382300"/>
              </a:xfrm>
              <a:prstGeom prst="rect">
                <a:avLst/>
              </a:prstGeom>
              <a:gradFill>
                <a:gsLst>
                  <a:gs pos="0">
                    <a:schemeClr val="accent1"/>
                  </a:gs>
                  <a:gs pos="100000">
                    <a:schemeClr val="accent1">
                      <a:lumMod val="60000"/>
                      <a:lumOff val="40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70"/>
              </a:p>
            </p:txBody>
          </p:sp>
          <p:sp>
            <p:nvSpPr>
              <p:cNvPr id="5" name="TextBox 4">
                <a:extLst>
                  <a:ext uri="{FF2B5EF4-FFF2-40B4-BE49-F238E27FC236}">
                    <a16:creationId xmlns:a16="http://schemas.microsoft.com/office/drawing/2014/main" id="{A605FB1E-3C67-034F-A6C6-D1BC1FC68C2C}"/>
                  </a:ext>
                </a:extLst>
              </p:cNvPr>
              <p:cNvSpPr txBox="1"/>
              <p:nvPr/>
            </p:nvSpPr>
            <p:spPr>
              <a:xfrm>
                <a:off x="1448656" y="1964162"/>
                <a:ext cx="1469204" cy="685973"/>
              </a:xfrm>
              <a:prstGeom prst="rect">
                <a:avLst/>
              </a:prstGeom>
              <a:noFill/>
            </p:spPr>
            <p:txBody>
              <a:bodyPr wrap="square" rtlCol="0">
                <a:spAutoFit/>
              </a:bodyPr>
              <a:lstStyle/>
              <a:p>
                <a:pPr algn="ctr"/>
                <a:r>
                  <a:rPr lang="en-US" sz="1800" b="1">
                    <a:solidFill>
                      <a:schemeClr val="bg1"/>
                    </a:solidFill>
                    <a:latin typeface="Arial" panose="020B0604020202020204" pitchFamily="34" charset="0"/>
                    <a:cs typeface="Arial" panose="020B0604020202020204" pitchFamily="34" charset="0"/>
                  </a:rPr>
                  <a:t>Education sessions</a:t>
                </a:r>
              </a:p>
            </p:txBody>
          </p:sp>
        </p:grpSp>
        <p:grpSp>
          <p:nvGrpSpPr>
            <p:cNvPr id="19" name="Group 18">
              <a:extLst>
                <a:ext uri="{FF2B5EF4-FFF2-40B4-BE49-F238E27FC236}">
                  <a16:creationId xmlns:a16="http://schemas.microsoft.com/office/drawing/2014/main" id="{64841D2E-5DCA-534E-BA62-3A85792FD8B3}"/>
                </a:ext>
              </a:extLst>
            </p:cNvPr>
            <p:cNvGrpSpPr/>
            <p:nvPr/>
          </p:nvGrpSpPr>
          <p:grpSpPr>
            <a:xfrm>
              <a:off x="3567373" y="1821881"/>
              <a:ext cx="3991511" cy="1069733"/>
              <a:chOff x="6454414" y="450496"/>
              <a:chExt cx="3991511" cy="1069733"/>
            </a:xfrm>
          </p:grpSpPr>
          <p:sp>
            <p:nvSpPr>
              <p:cNvPr id="17" name="Pentagon 16">
                <a:extLst>
                  <a:ext uri="{FF2B5EF4-FFF2-40B4-BE49-F238E27FC236}">
                    <a16:creationId xmlns:a16="http://schemas.microsoft.com/office/drawing/2014/main" id="{55CC699A-A6A9-114F-A8FD-99BE53DF8CE7}"/>
                  </a:ext>
                </a:extLst>
              </p:cNvPr>
              <p:cNvSpPr/>
              <p:nvPr/>
            </p:nvSpPr>
            <p:spPr>
              <a:xfrm>
                <a:off x="6454414" y="450496"/>
                <a:ext cx="3991511" cy="1069733"/>
              </a:xfrm>
              <a:prstGeom prst="homePlate">
                <a:avLst/>
              </a:prstGeom>
              <a:gradFill>
                <a:gsLst>
                  <a:gs pos="0">
                    <a:schemeClr val="accent2"/>
                  </a:gs>
                  <a:gs pos="100000">
                    <a:schemeClr val="accent2">
                      <a:lumMod val="60000"/>
                      <a:lumOff val="40000"/>
                    </a:schemeClr>
                  </a:gs>
                </a:gsLs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170"/>
              </a:p>
            </p:txBody>
          </p:sp>
          <p:sp>
            <p:nvSpPr>
              <p:cNvPr id="6" name="TextBox 5">
                <a:extLst>
                  <a:ext uri="{FF2B5EF4-FFF2-40B4-BE49-F238E27FC236}">
                    <a16:creationId xmlns:a16="http://schemas.microsoft.com/office/drawing/2014/main" id="{FD851FC1-D96F-E245-92EE-10D007C2AB60}"/>
                  </a:ext>
                </a:extLst>
              </p:cNvPr>
              <p:cNvSpPr txBox="1"/>
              <p:nvPr/>
            </p:nvSpPr>
            <p:spPr>
              <a:xfrm>
                <a:off x="6689008" y="800696"/>
                <a:ext cx="2811695" cy="391985"/>
              </a:xfrm>
              <a:prstGeom prst="rect">
                <a:avLst/>
              </a:prstGeom>
              <a:noFill/>
            </p:spPr>
            <p:txBody>
              <a:bodyPr wrap="square" rtlCol="0">
                <a:spAutoFit/>
              </a:bodyPr>
              <a:lstStyle/>
              <a:p>
                <a:pPr algn="ctr"/>
                <a:r>
                  <a:rPr lang="en-US" sz="1800" b="1">
                    <a:solidFill>
                      <a:schemeClr val="bg1"/>
                    </a:solidFill>
                    <a:latin typeface="Arial" panose="020B0604020202020204" pitchFamily="34" charset="0"/>
                    <a:cs typeface="Arial" panose="020B0604020202020204" pitchFamily="34" charset="0"/>
                  </a:rPr>
                  <a:t>Toolkit for RACFs</a:t>
                </a:r>
              </a:p>
            </p:txBody>
          </p:sp>
        </p:grpSp>
        <p:grpSp>
          <p:nvGrpSpPr>
            <p:cNvPr id="22" name="Group 21">
              <a:extLst>
                <a:ext uri="{FF2B5EF4-FFF2-40B4-BE49-F238E27FC236}">
                  <a16:creationId xmlns:a16="http://schemas.microsoft.com/office/drawing/2014/main" id="{8B752D0F-E7B4-2745-A1CD-046D394D50E6}"/>
                </a:ext>
              </a:extLst>
            </p:cNvPr>
            <p:cNvGrpSpPr/>
            <p:nvPr/>
          </p:nvGrpSpPr>
          <p:grpSpPr>
            <a:xfrm>
              <a:off x="3541607" y="3123772"/>
              <a:ext cx="3991511" cy="1069733"/>
              <a:chOff x="8954375" y="2288365"/>
              <a:chExt cx="3991511" cy="1069733"/>
            </a:xfrm>
          </p:grpSpPr>
          <p:sp>
            <p:nvSpPr>
              <p:cNvPr id="21" name="Pentagon 20">
                <a:extLst>
                  <a:ext uri="{FF2B5EF4-FFF2-40B4-BE49-F238E27FC236}">
                    <a16:creationId xmlns:a16="http://schemas.microsoft.com/office/drawing/2014/main" id="{7F9D8105-C848-4B4F-BFF8-77C8478D146B}"/>
                  </a:ext>
                </a:extLst>
              </p:cNvPr>
              <p:cNvSpPr/>
              <p:nvPr/>
            </p:nvSpPr>
            <p:spPr>
              <a:xfrm>
                <a:off x="8954375" y="2288365"/>
                <a:ext cx="3991511" cy="1069733"/>
              </a:xfrm>
              <a:prstGeom prst="homePlate">
                <a:avLst/>
              </a:prstGeom>
              <a:gradFill>
                <a:gsLst>
                  <a:gs pos="0">
                    <a:schemeClr val="accent6"/>
                  </a:gs>
                  <a:gs pos="100000">
                    <a:schemeClr val="accent6">
                      <a:lumMod val="100000"/>
                    </a:schemeClr>
                  </a:gs>
                </a:gsLst>
              </a:gradFill>
              <a:ln w="31750">
                <a:solidFill>
                  <a:schemeClr val="accent6">
                    <a:lumMod val="40000"/>
                    <a:lumOff val="60000"/>
                  </a:schemeClr>
                </a:solidFill>
                <a:prstDash val="dash"/>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170"/>
              </a:p>
            </p:txBody>
          </p:sp>
          <p:sp>
            <p:nvSpPr>
              <p:cNvPr id="12" name="TextBox 11">
                <a:extLst>
                  <a:ext uri="{FF2B5EF4-FFF2-40B4-BE49-F238E27FC236}">
                    <a16:creationId xmlns:a16="http://schemas.microsoft.com/office/drawing/2014/main" id="{69AF2855-A5BD-DF4C-B3FA-DE9ADC96FB91}"/>
                  </a:ext>
                </a:extLst>
              </p:cNvPr>
              <p:cNvSpPr txBox="1"/>
              <p:nvPr/>
            </p:nvSpPr>
            <p:spPr>
              <a:xfrm>
                <a:off x="8954375" y="2627239"/>
                <a:ext cx="3802299" cy="391984"/>
              </a:xfrm>
              <a:prstGeom prst="rect">
                <a:avLst/>
              </a:prstGeom>
              <a:noFill/>
            </p:spPr>
            <p:txBody>
              <a:bodyPr wrap="square" rtlCol="0">
                <a:spAutoFit/>
              </a:bodyPr>
              <a:lstStyle/>
              <a:p>
                <a:pPr algn="ctr"/>
                <a:r>
                  <a:rPr lang="en-US" sz="1800" b="1">
                    <a:solidFill>
                      <a:schemeClr val="bg1"/>
                    </a:solidFill>
                    <a:latin typeface="Arial" panose="020B0604020202020204" pitchFamily="34" charset="0"/>
                    <a:cs typeface="Arial" panose="020B0604020202020204" pitchFamily="34" charset="0"/>
                  </a:rPr>
                  <a:t>Toolkit Q&amp;A Support Meeting</a:t>
                </a:r>
              </a:p>
            </p:txBody>
          </p:sp>
        </p:grpSp>
      </p:grpSp>
    </p:spTree>
    <p:extLst>
      <p:ext uri="{BB962C8B-B14F-4D97-AF65-F5344CB8AC3E}">
        <p14:creationId xmlns:p14="http://schemas.microsoft.com/office/powerpoint/2010/main" val="95905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84840" y="542122"/>
            <a:ext cx="8064500" cy="907785"/>
          </a:xfrm>
        </p:spPr>
        <p:txBody>
          <a:bodyPr/>
          <a:lstStyle/>
          <a:p>
            <a:r>
              <a:rPr lang="en-US"/>
              <a:t>Anticholinergic burden: </a:t>
            </a:r>
            <a:br>
              <a:rPr lang="en-US"/>
            </a:br>
            <a:r>
              <a:rPr lang="en-US"/>
              <a:t>a toolkit to improve resident outcomes in aged care facilities</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5" y="1501477"/>
            <a:ext cx="9153525" cy="3554413"/>
          </a:xfrm>
        </p:spPr>
        <p:txBody>
          <a:bodyPr>
            <a:noAutofit/>
          </a:bodyPr>
          <a:lstStyle/>
          <a:p>
            <a:r>
              <a:rPr lang="en-AU" sz="1600" b="1"/>
              <a:t>Aim</a:t>
            </a:r>
          </a:p>
          <a:p>
            <a:pPr lvl="1">
              <a:spcBef>
                <a:spcPts val="0"/>
              </a:spcBef>
            </a:pPr>
            <a:r>
              <a:rPr lang="en-AU" sz="1600">
                <a:latin typeface="Arial" panose="020B0604020202020204" pitchFamily="34" charset="0"/>
                <a:ea typeface="Arial" panose="020B0604020202020204" pitchFamily="34" charset="0"/>
                <a:cs typeface="Times New Roman" panose="02020603050405020304" pitchFamily="18" charset="0"/>
              </a:rPr>
              <a:t>T</a:t>
            </a:r>
            <a:r>
              <a:rPr lang="en-AU" sz="1600">
                <a:effectLst/>
                <a:latin typeface="Arial" panose="020B0604020202020204" pitchFamily="34" charset="0"/>
                <a:ea typeface="Arial" panose="020B0604020202020204" pitchFamily="34" charset="0"/>
                <a:cs typeface="Times New Roman" panose="02020603050405020304" pitchFamily="18" charset="0"/>
              </a:rPr>
              <a:t>o </a:t>
            </a:r>
            <a:r>
              <a:rPr lang="en-AU" sz="1600">
                <a:effectLst/>
                <a:latin typeface="Arial" panose="020B0604020202020204" pitchFamily="34" charset="0"/>
                <a:ea typeface="Times New Roman" panose="02020603050405020304" pitchFamily="18" charset="0"/>
                <a:cs typeface="Times New Roman" panose="02020603050405020304" pitchFamily="18" charset="0"/>
              </a:rPr>
              <a:t>help RACF</a:t>
            </a:r>
            <a:r>
              <a:rPr lang="en-AU" sz="1600">
                <a:latin typeface="Arial" panose="020B0604020202020204" pitchFamily="34" charset="0"/>
                <a:ea typeface="Times New Roman" panose="02020603050405020304" pitchFamily="18" charset="0"/>
                <a:cs typeface="Times New Roman" panose="02020603050405020304" pitchFamily="18" charset="0"/>
              </a:rPr>
              <a:t>s</a:t>
            </a:r>
            <a:r>
              <a:rPr lang="en-AU" sz="1600">
                <a:effectLst/>
                <a:latin typeface="Arial" panose="020B0604020202020204" pitchFamily="34" charset="0"/>
                <a:ea typeface="Times New Roman" panose="02020603050405020304" pitchFamily="18" charset="0"/>
                <a:cs typeface="Times New Roman" panose="02020603050405020304" pitchFamily="18" charset="0"/>
              </a:rPr>
              <a:t> improve health outcomes for residents with identified anticholinergic burden, by reducing side effects such as dry mouth and constipation, and by decreasing the risk of falls due to dizziness. Reducing falls can assist with meeting quality indicators in the QI Program.</a:t>
            </a:r>
            <a:endParaRPr lang="en-AU" sz="1600">
              <a:effectLst/>
              <a:latin typeface="Arial" panose="020B0604020202020204" pitchFamily="34" charset="0"/>
              <a:ea typeface="Arial" panose="020B0604020202020204" pitchFamily="34" charset="0"/>
              <a:cs typeface="Times New Roman" panose="02020603050405020304" pitchFamily="18" charset="0"/>
            </a:endParaRPr>
          </a:p>
          <a:p>
            <a:pPr marL="0" lvl="1" indent="0">
              <a:buNone/>
            </a:pPr>
            <a:r>
              <a:rPr lang="en-AU" sz="1600" b="1"/>
              <a:t>Objectives</a:t>
            </a:r>
          </a:p>
          <a:p>
            <a:pPr lvl="1">
              <a:spcBef>
                <a:spcPts val="0"/>
              </a:spcBef>
            </a:pPr>
            <a:r>
              <a:rPr lang="en-US" sz="1600"/>
              <a:t>Raise awareness amongst RACF staff of anticholinergic burden and its impact on residents, such as increasing falls risk, cognitive impairment and other adverse effects.</a:t>
            </a:r>
          </a:p>
          <a:p>
            <a:pPr lvl="1"/>
            <a:r>
              <a:rPr lang="en-US" sz="1600"/>
              <a:t>Improve current RACF processes to support a person-</a:t>
            </a:r>
            <a:r>
              <a:rPr lang="en-US" sz="1600" err="1"/>
              <a:t>centred</a:t>
            </a:r>
            <a:r>
              <a:rPr lang="en-US" sz="1600"/>
              <a:t> multidisciplinary approach to reduce anticholinergic burden.</a:t>
            </a:r>
          </a:p>
          <a:p>
            <a:pPr lvl="1"/>
            <a:r>
              <a:rPr lang="en-US" sz="1600" err="1"/>
              <a:t>Optimise</a:t>
            </a:r>
            <a:r>
              <a:rPr lang="en-US" sz="1600"/>
              <a:t> the use of non-pharmacological and pharmacological (where appropriate) alternatives to medicines with anticholinergic effects to reduce medicine-related harm in aged care residents.</a:t>
            </a:r>
          </a:p>
        </p:txBody>
      </p:sp>
      <p:sp>
        <p:nvSpPr>
          <p:cNvPr id="10" name="Text Placeholder 9">
            <a:extLst>
              <a:ext uri="{FF2B5EF4-FFF2-40B4-BE49-F238E27FC236}">
                <a16:creationId xmlns:a16="http://schemas.microsoft.com/office/drawing/2014/main" id="{CC04CEC4-C944-4E03-8A57-1BA51428F92D}"/>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420440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4825" y="588227"/>
            <a:ext cx="8064500" cy="907785"/>
          </a:xfrm>
        </p:spPr>
        <p:txBody>
          <a:bodyPr/>
          <a:lstStyle/>
          <a:p>
            <a:r>
              <a:rPr lang="en-US"/>
              <a:t>Anticholinergic burden: </a:t>
            </a:r>
            <a:br>
              <a:rPr lang="en-US"/>
            </a:br>
            <a:r>
              <a:rPr lang="en-US"/>
              <a:t>a toolkit to improve resident outcomes in aged care facilities</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5" y="1572360"/>
            <a:ext cx="9153525" cy="3554413"/>
          </a:xfrm>
        </p:spPr>
        <p:txBody>
          <a:bodyPr>
            <a:normAutofit fontScale="92500"/>
          </a:bodyPr>
          <a:lstStyle/>
          <a:p>
            <a:r>
              <a:rPr lang="en-AU" b="1"/>
              <a:t>Benefits</a:t>
            </a:r>
          </a:p>
          <a:p>
            <a:pPr lvl="1"/>
            <a:r>
              <a:rPr lang="en-US"/>
              <a:t>Improve current workflow and processes to improve resident outcomes</a:t>
            </a:r>
          </a:p>
          <a:p>
            <a:pPr marL="0" lvl="1" indent="0">
              <a:buNone/>
            </a:pPr>
            <a:r>
              <a:rPr lang="en-US" b="1"/>
              <a:t>Content</a:t>
            </a:r>
          </a:p>
          <a:p>
            <a:pPr lvl="1"/>
            <a:r>
              <a:rPr lang="en-US"/>
              <a:t>Identifying anticholinergic burden</a:t>
            </a:r>
          </a:p>
          <a:p>
            <a:pPr lvl="1"/>
            <a:r>
              <a:rPr lang="en-US"/>
              <a:t>Assessing anticholinergic burden</a:t>
            </a:r>
          </a:p>
          <a:p>
            <a:pPr lvl="1"/>
            <a:r>
              <a:rPr lang="en-US"/>
              <a:t>Managing anticholinergic burden</a:t>
            </a:r>
          </a:p>
          <a:p>
            <a:pPr lvl="1"/>
            <a:r>
              <a:rPr lang="en-US"/>
              <a:t>Using a person-</a:t>
            </a:r>
            <a:r>
              <a:rPr lang="en-US" err="1"/>
              <a:t>centred</a:t>
            </a:r>
            <a:r>
              <a:rPr lang="en-US"/>
              <a:t> approach</a:t>
            </a:r>
          </a:p>
          <a:p>
            <a:pPr lvl="1"/>
            <a:endParaRPr lang="en-US"/>
          </a:p>
        </p:txBody>
      </p:sp>
      <p:sp>
        <p:nvSpPr>
          <p:cNvPr id="6" name="Text Placeholder 5">
            <a:extLst>
              <a:ext uri="{FF2B5EF4-FFF2-40B4-BE49-F238E27FC236}">
                <a16:creationId xmlns:a16="http://schemas.microsoft.com/office/drawing/2014/main" id="{F3ED75A1-9C77-482E-8969-2F06B942E3C4}"/>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153523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59C2C-B466-1B46-A36A-5ACAFD740C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736" b="20927"/>
          <a:stretch/>
        </p:blipFill>
        <p:spPr>
          <a:xfrm>
            <a:off x="0" y="1135067"/>
            <a:ext cx="10159999" cy="3882206"/>
          </a:xfrm>
          <a:prstGeom prst="rect">
            <a:avLst/>
          </a:prstGeom>
        </p:spPr>
      </p:pic>
      <p:sp>
        <p:nvSpPr>
          <p:cNvPr id="2" name="Title 1">
            <a:extLst>
              <a:ext uri="{FF2B5EF4-FFF2-40B4-BE49-F238E27FC236}">
                <a16:creationId xmlns:a16="http://schemas.microsoft.com/office/drawing/2014/main" id="{FCC39778-9577-C14B-BD9B-01D1C42CC673}"/>
              </a:ext>
            </a:extLst>
          </p:cNvPr>
          <p:cNvSpPr>
            <a:spLocks noGrp="1"/>
          </p:cNvSpPr>
          <p:nvPr>
            <p:ph type="title"/>
          </p:nvPr>
        </p:nvSpPr>
        <p:spPr>
          <a:xfrm>
            <a:off x="507999" y="227282"/>
            <a:ext cx="8744155" cy="907785"/>
          </a:xfrm>
        </p:spPr>
        <p:txBody>
          <a:bodyPr/>
          <a:lstStyle/>
          <a:p>
            <a:r>
              <a:rPr lang="en-US"/>
              <a:t>What is quality use of medicines?</a:t>
            </a:r>
            <a:r>
              <a:rPr lang="en-US" baseline="30000"/>
              <a:t>1</a:t>
            </a:r>
          </a:p>
        </p:txBody>
      </p:sp>
      <p:sp>
        <p:nvSpPr>
          <p:cNvPr id="3" name="Content Placeholder 2">
            <a:extLst>
              <a:ext uri="{FF2B5EF4-FFF2-40B4-BE49-F238E27FC236}">
                <a16:creationId xmlns:a16="http://schemas.microsoft.com/office/drawing/2014/main" id="{5C121946-5C1C-6C4E-A5B1-8267D46763D2}"/>
              </a:ext>
            </a:extLst>
          </p:cNvPr>
          <p:cNvSpPr>
            <a:spLocks noGrp="1"/>
          </p:cNvSpPr>
          <p:nvPr>
            <p:ph sz="quarter" idx="10"/>
          </p:nvPr>
        </p:nvSpPr>
        <p:spPr/>
        <p:txBody>
          <a:bodyPr/>
          <a:lstStyle/>
          <a:p>
            <a:pPr marL="457200" indent="-457200">
              <a:buFont typeface="+mj-lt"/>
              <a:buAutoNum type="arabicPeriod"/>
            </a:pPr>
            <a:r>
              <a:rPr lang="en-US"/>
              <a:t>Use a medicine only when necessary.</a:t>
            </a:r>
          </a:p>
          <a:p>
            <a:pPr marL="457200" indent="-457200">
              <a:buFont typeface="+mj-lt"/>
              <a:buAutoNum type="arabicPeriod"/>
            </a:pPr>
            <a:r>
              <a:rPr lang="en-US"/>
              <a:t>If it is necessary, use the right medicine at the right dose for </a:t>
            </a:r>
            <a:br>
              <a:rPr lang="en-US"/>
            </a:br>
            <a:r>
              <a:rPr lang="en-US"/>
              <a:t>the right duration.</a:t>
            </a:r>
          </a:p>
          <a:p>
            <a:pPr marL="457200" indent="-457200">
              <a:buFont typeface="+mj-lt"/>
              <a:buAutoNum type="arabicPeriod"/>
            </a:pPr>
            <a:r>
              <a:rPr lang="en-US"/>
              <a:t>Use medicines in a way that ensures a safe and effective outcome.</a:t>
            </a:r>
          </a:p>
        </p:txBody>
      </p:sp>
      <p:sp>
        <p:nvSpPr>
          <p:cNvPr id="13" name="Text Placeholder 12"/>
          <p:cNvSpPr>
            <a:spLocks noGrp="1"/>
          </p:cNvSpPr>
          <p:nvPr>
            <p:ph type="body" sz="quarter" idx="11"/>
          </p:nvPr>
        </p:nvSpPr>
        <p:spPr/>
        <p:txBody>
          <a:bodyPr/>
          <a:lstStyle/>
          <a:p>
            <a:r>
              <a:rPr lang="en-US"/>
              <a:t>1 Australian Government. The National Strategy for Quality Use of Medicines – Plain English Summary. Canberra: Australian Government, 2002.</a:t>
            </a:r>
            <a:endParaRPr lang="en-AU"/>
          </a:p>
        </p:txBody>
      </p:sp>
    </p:spTree>
    <p:extLst>
      <p:ext uri="{BB962C8B-B14F-4D97-AF65-F5344CB8AC3E}">
        <p14:creationId xmlns:p14="http://schemas.microsoft.com/office/powerpoint/2010/main" val="1443237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8ED058-4A17-4955-B395-793201E6061B}"/>
              </a:ext>
            </a:extLst>
          </p:cNvPr>
          <p:cNvSpPr>
            <a:spLocks noGrp="1"/>
          </p:cNvSpPr>
          <p:nvPr>
            <p:ph type="body" sz="quarter" idx="11"/>
          </p:nvPr>
        </p:nvSpPr>
        <p:spPr/>
        <p:txBody>
          <a:bodyPr/>
          <a:lstStyle/>
          <a:p>
            <a:endParaRPr lang="en-AU"/>
          </a:p>
        </p:txBody>
      </p:sp>
      <p:pic>
        <p:nvPicPr>
          <p:cNvPr id="5" name="Content Placeholder 4" descr="A sign in front of a brick wall&#10;&#10;Description automatically generated">
            <a:extLst>
              <a:ext uri="{FF2B5EF4-FFF2-40B4-BE49-F238E27FC236}">
                <a16:creationId xmlns:a16="http://schemas.microsoft.com/office/drawing/2014/main" id="{81A1E61B-3CF4-7A45-8E1C-8E07DEEE88E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4996" t="6820" r="15326" b="1684"/>
          <a:stretch/>
        </p:blipFill>
        <p:spPr>
          <a:xfrm>
            <a:off x="0" y="-1"/>
            <a:ext cx="10153650" cy="5015175"/>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2149" y="4"/>
            <a:ext cx="2777850" cy="914999"/>
          </a:xfrm>
          <a:prstGeom prst="rect">
            <a:avLst/>
          </a:prstGeom>
        </p:spPr>
      </p:pic>
    </p:spTree>
    <p:extLst>
      <p:ext uri="{BB962C8B-B14F-4D97-AF65-F5344CB8AC3E}">
        <p14:creationId xmlns:p14="http://schemas.microsoft.com/office/powerpoint/2010/main" val="13939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Toolkit: identifying and</a:t>
            </a:r>
            <a:br>
              <a:rPr lang="en-US"/>
            </a:br>
            <a:r>
              <a:rPr lang="en-US"/>
              <a:t>assessing anticholinergic burden</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fontScale="92500"/>
          </a:bodyPr>
          <a:lstStyle/>
          <a:p>
            <a:pPr lvl="1"/>
            <a:r>
              <a:rPr lang="en-US"/>
              <a:t>Identifying residents at risk of anticholinergic burden</a:t>
            </a:r>
          </a:p>
          <a:p>
            <a:pPr lvl="2"/>
            <a:r>
              <a:rPr lang="en-AU"/>
              <a:t>infographic of anticholinergic effects, table with examples of medicines, NPS MedicineWise resources (presentation template, online information session, webinars), guidelines for medication management, QUM services and polypharmacy in RACFs</a:t>
            </a:r>
          </a:p>
          <a:p>
            <a:pPr lvl="1"/>
            <a:r>
              <a:rPr lang="en-US"/>
              <a:t>Assessing anticholinergic burden – existing systems, services and tools</a:t>
            </a:r>
          </a:p>
          <a:p>
            <a:pPr lvl="2"/>
            <a:r>
              <a:rPr lang="en-AU"/>
              <a:t>Drug Burden Index (DBI) calculator, falls risk assessment tool (FRAT), guidelines for falls assessment</a:t>
            </a:r>
          </a:p>
          <a:p>
            <a:pPr lvl="1"/>
            <a:r>
              <a:rPr lang="en-US"/>
              <a:t>Assessing anticholinergic burden - RMMRs</a:t>
            </a:r>
          </a:p>
          <a:p>
            <a:pPr lvl="2"/>
            <a:r>
              <a:rPr lang="en-AU"/>
              <a:t>NPS MedicineWise resources (RMMR patient fact sheet), guidelines for RMMRs </a:t>
            </a:r>
          </a:p>
          <a:p>
            <a:pPr lvl="2"/>
            <a:endParaRPr lang="en-AU"/>
          </a:p>
          <a:p>
            <a:pPr lvl="2"/>
            <a:endParaRPr lang="en-AU"/>
          </a:p>
          <a:p>
            <a:pPr lvl="2"/>
            <a:endParaRPr lang="en-AU"/>
          </a:p>
          <a:p>
            <a:pPr lvl="1"/>
            <a:endParaRPr lang="en-US"/>
          </a:p>
          <a:p>
            <a:pPr lvl="1"/>
            <a:endParaRPr lang="en-US"/>
          </a:p>
        </p:txBody>
      </p:sp>
      <p:sp>
        <p:nvSpPr>
          <p:cNvPr id="6" name="Text Placeholder 5">
            <a:extLst>
              <a:ext uri="{FF2B5EF4-FFF2-40B4-BE49-F238E27FC236}">
                <a16:creationId xmlns:a16="http://schemas.microsoft.com/office/drawing/2014/main" id="{A197A240-5725-4C1A-AC15-A270982B406A}"/>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234802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Toolkit:</a:t>
            </a:r>
            <a:br>
              <a:rPr lang="en-US"/>
            </a:br>
            <a:r>
              <a:rPr lang="en-US"/>
              <a:t>managing anticholinergic burden</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a:bodyPr>
          <a:lstStyle/>
          <a:p>
            <a:pPr lvl="1"/>
            <a:r>
              <a:rPr lang="en-US"/>
              <a:t>Deprescribing medicines with anticholinergic effects, managing withdrawal and </a:t>
            </a:r>
            <a:r>
              <a:rPr lang="en-US" err="1"/>
              <a:t>optimising</a:t>
            </a:r>
            <a:r>
              <a:rPr lang="en-US"/>
              <a:t> non-pharmacological options</a:t>
            </a:r>
          </a:p>
          <a:p>
            <a:pPr lvl="2"/>
            <a:r>
              <a:rPr lang="en-AU"/>
              <a:t>examples of guidance to manage anticholinergic effects of medicines, deprescribing tools and guidelines, NPS MedicineWise resources (deprescribing patient action plan)</a:t>
            </a:r>
          </a:p>
          <a:p>
            <a:pPr lvl="1"/>
            <a:r>
              <a:rPr lang="en-US"/>
              <a:t>Managing symptoms of anticholinergic burden (falls, constipation,</a:t>
            </a:r>
            <a:br>
              <a:rPr lang="en-US"/>
            </a:br>
            <a:r>
              <a:rPr lang="en-US"/>
              <a:t>dry mouth)</a:t>
            </a:r>
          </a:p>
          <a:p>
            <a:pPr lvl="2"/>
            <a:r>
              <a:rPr lang="en-AU"/>
              <a:t>guidelines for managing falls, constipation and dry mouth</a:t>
            </a:r>
          </a:p>
          <a:p>
            <a:pPr lvl="2"/>
            <a:endParaRPr lang="en-AU"/>
          </a:p>
          <a:p>
            <a:pPr lvl="1"/>
            <a:endParaRPr lang="en-US"/>
          </a:p>
          <a:p>
            <a:pPr lvl="1"/>
            <a:endParaRPr lang="en-US"/>
          </a:p>
        </p:txBody>
      </p:sp>
      <p:sp>
        <p:nvSpPr>
          <p:cNvPr id="6" name="Text Placeholder 5">
            <a:extLst>
              <a:ext uri="{FF2B5EF4-FFF2-40B4-BE49-F238E27FC236}">
                <a16:creationId xmlns:a16="http://schemas.microsoft.com/office/drawing/2014/main" id="{C8337A42-6EDC-456F-8E27-7BC0C5C7A7A1}"/>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1507085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B133-9EE1-491D-A265-F4FA5203F7D2}"/>
              </a:ext>
            </a:extLst>
          </p:cNvPr>
          <p:cNvSpPr>
            <a:spLocks noGrp="1"/>
          </p:cNvSpPr>
          <p:nvPr>
            <p:ph type="title"/>
          </p:nvPr>
        </p:nvSpPr>
        <p:spPr>
          <a:xfrm>
            <a:off x="508000" y="227282"/>
            <a:ext cx="8064500" cy="907785"/>
          </a:xfrm>
        </p:spPr>
        <p:txBody>
          <a:bodyPr/>
          <a:lstStyle/>
          <a:p>
            <a:r>
              <a:rPr lang="en-US"/>
              <a:t>Toolkit:</a:t>
            </a:r>
            <a:br>
              <a:rPr lang="en-US"/>
            </a:br>
            <a:r>
              <a:rPr lang="en-US"/>
              <a:t>using a person-</a:t>
            </a:r>
            <a:r>
              <a:rPr lang="en-US" err="1"/>
              <a:t>centred</a:t>
            </a:r>
            <a:r>
              <a:rPr lang="en-US"/>
              <a:t> approach</a:t>
            </a:r>
            <a:endParaRPr lang="en-AU"/>
          </a:p>
        </p:txBody>
      </p:sp>
      <p:sp>
        <p:nvSpPr>
          <p:cNvPr id="3" name="Content Placeholder 2">
            <a:extLst>
              <a:ext uri="{FF2B5EF4-FFF2-40B4-BE49-F238E27FC236}">
                <a16:creationId xmlns:a16="http://schemas.microsoft.com/office/drawing/2014/main" id="{9E614E48-1513-4D8E-8CC7-877542F44CE5}"/>
              </a:ext>
            </a:extLst>
          </p:cNvPr>
          <p:cNvSpPr>
            <a:spLocks noGrp="1"/>
          </p:cNvSpPr>
          <p:nvPr>
            <p:ph sz="quarter" idx="10"/>
          </p:nvPr>
        </p:nvSpPr>
        <p:spPr>
          <a:xfrm>
            <a:off x="504824" y="1273175"/>
            <a:ext cx="9153525" cy="3554413"/>
          </a:xfrm>
        </p:spPr>
        <p:txBody>
          <a:bodyPr>
            <a:normAutofit/>
          </a:bodyPr>
          <a:lstStyle/>
          <a:p>
            <a:pPr lvl="1"/>
            <a:r>
              <a:rPr lang="en-US"/>
              <a:t>Multidisciplinary opportunities for collaboration within RACFs </a:t>
            </a:r>
            <a:br>
              <a:rPr lang="en-US"/>
            </a:br>
            <a:r>
              <a:rPr lang="en-US"/>
              <a:t>(RMMRs, case conferences, QUM services, MACs)</a:t>
            </a:r>
          </a:p>
          <a:p>
            <a:pPr lvl="2"/>
            <a:r>
              <a:rPr lang="en-AU"/>
              <a:t>toolkit Q&amp;A support meeting, guidelines for collaboration within RACFs</a:t>
            </a:r>
          </a:p>
          <a:p>
            <a:pPr lvl="1"/>
            <a:r>
              <a:rPr lang="en-US"/>
              <a:t>Person-</a:t>
            </a:r>
            <a:r>
              <a:rPr lang="en-US" err="1"/>
              <a:t>centred</a:t>
            </a:r>
            <a:r>
              <a:rPr lang="en-US"/>
              <a:t> care for aged care residents</a:t>
            </a:r>
          </a:p>
          <a:p>
            <a:pPr lvl="2"/>
            <a:r>
              <a:rPr lang="en-AU"/>
              <a:t>NPS MedicineWise resources (Choosing Wisely 5 questions, patient decision aid, online case study), 4Ms guideline, Aged Care Quality Standards guideline</a:t>
            </a:r>
          </a:p>
          <a:p>
            <a:pPr lvl="2"/>
            <a:endParaRPr lang="en-AU"/>
          </a:p>
          <a:p>
            <a:pPr lvl="2"/>
            <a:endParaRPr lang="en-AU"/>
          </a:p>
          <a:p>
            <a:pPr lvl="1"/>
            <a:endParaRPr lang="en-US"/>
          </a:p>
          <a:p>
            <a:pPr lvl="1"/>
            <a:endParaRPr lang="en-US"/>
          </a:p>
        </p:txBody>
      </p:sp>
      <p:sp>
        <p:nvSpPr>
          <p:cNvPr id="10" name="Text Placeholder 9">
            <a:extLst>
              <a:ext uri="{FF2B5EF4-FFF2-40B4-BE49-F238E27FC236}">
                <a16:creationId xmlns:a16="http://schemas.microsoft.com/office/drawing/2014/main" id="{FA8C30DB-2E14-43A3-97A2-44BDC18A8393}"/>
              </a:ext>
            </a:extLst>
          </p:cNvPr>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181627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156" b="32936"/>
          <a:stretch/>
        </p:blipFill>
        <p:spPr>
          <a:xfrm>
            <a:off x="0" y="0"/>
            <a:ext cx="10160000" cy="3924300"/>
          </a:xfrm>
        </p:spPr>
      </p:pic>
      <p:sp>
        <p:nvSpPr>
          <p:cNvPr id="6" name="Text Placeholder 5">
            <a:extLst>
              <a:ext uri="{FF2B5EF4-FFF2-40B4-BE49-F238E27FC236}">
                <a16:creationId xmlns:a16="http://schemas.microsoft.com/office/drawing/2014/main" id="{21489375-D27C-43EF-95BA-3A3BFF51F748}"/>
              </a:ext>
            </a:extLst>
          </p:cNvPr>
          <p:cNvSpPr>
            <a:spLocks noGrp="1"/>
          </p:cNvSpPr>
          <p:nvPr>
            <p:ph type="body" sz="quarter" idx="11"/>
          </p:nvPr>
        </p:nvSpPr>
        <p:spPr/>
        <p:txBody>
          <a:bodyPr>
            <a:normAutofit fontScale="92500"/>
          </a:bodyPr>
          <a:lstStyle/>
          <a:p>
            <a:r>
              <a:rPr lang="en-US"/>
              <a:t>Anticholinergic burden…</a:t>
            </a:r>
          </a:p>
          <a:p>
            <a:r>
              <a:rPr lang="en-US"/>
              <a:t>						What comes to mind?</a:t>
            </a:r>
          </a:p>
        </p:txBody>
      </p:sp>
    </p:spTree>
    <p:extLst>
      <p:ext uri="{BB962C8B-B14F-4D97-AF65-F5344CB8AC3E}">
        <p14:creationId xmlns:p14="http://schemas.microsoft.com/office/powerpoint/2010/main" val="100083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Anticholinergic burden:</a:t>
            </a:r>
            <a:br>
              <a:rPr lang="en-US"/>
            </a:br>
            <a:r>
              <a:rPr lang="en-US"/>
              <a:t>an important QUM issue</a:t>
            </a:r>
          </a:p>
        </p:txBody>
      </p:sp>
      <p:sp>
        <p:nvSpPr>
          <p:cNvPr id="4" name="Content Placeholder 3">
            <a:extLst>
              <a:ext uri="{FF2B5EF4-FFF2-40B4-BE49-F238E27FC236}">
                <a16:creationId xmlns:a16="http://schemas.microsoft.com/office/drawing/2014/main" id="{738C06F0-F4E2-4656-BB38-6FD1AE9A4E6F}"/>
              </a:ext>
            </a:extLst>
          </p:cNvPr>
          <p:cNvSpPr>
            <a:spLocks noGrp="1"/>
          </p:cNvSpPr>
          <p:nvPr>
            <p:ph sz="quarter" idx="10"/>
          </p:nvPr>
        </p:nvSpPr>
        <p:spPr>
          <a:xfrm>
            <a:off x="504824" y="1273175"/>
            <a:ext cx="9153525" cy="3554413"/>
          </a:xfrm>
        </p:spPr>
        <p:txBody>
          <a:bodyPr/>
          <a:lstStyle/>
          <a:p>
            <a:pPr lvl="1"/>
            <a:r>
              <a:rPr lang="en-AU"/>
              <a:t>Anticholinergic burden is the cumulative effect on a person from taking one or more medicines with anticholinergic effects.</a:t>
            </a:r>
            <a:r>
              <a:rPr lang="en-AU" baseline="30000"/>
              <a:t>1</a:t>
            </a:r>
            <a:r>
              <a:rPr lang="en-AU"/>
              <a:t> </a:t>
            </a:r>
          </a:p>
          <a:p>
            <a:pPr lvl="1"/>
            <a:r>
              <a:rPr lang="en-AU"/>
              <a:t>Cumulative burden may be caused by multiple medicines including those not typically thought of as having anticholinergic effects.</a:t>
            </a:r>
            <a:r>
              <a:rPr lang="en-AU" baseline="30000"/>
              <a:t>2,3</a:t>
            </a:r>
          </a:p>
          <a:p>
            <a:pPr lvl="1"/>
            <a:r>
              <a:rPr lang="en-AU"/>
              <a:t>The impact on patient health outcomes includes large increases</a:t>
            </a:r>
            <a:br>
              <a:rPr lang="en-AU"/>
            </a:br>
            <a:r>
              <a:rPr lang="en-AU"/>
              <a:t>in fall-related hospitalisation, the risk of dementia and mortality,</a:t>
            </a:r>
            <a:r>
              <a:rPr lang="en-AU" baseline="30000"/>
              <a:t>4,5</a:t>
            </a:r>
            <a:br>
              <a:rPr lang="en-AU"/>
            </a:br>
            <a:r>
              <a:rPr lang="en-AU"/>
              <a:t>and overall reduced quality of life.</a:t>
            </a:r>
          </a:p>
          <a:p>
            <a:endParaRPr lang="en-AU"/>
          </a:p>
        </p:txBody>
      </p:sp>
      <p:sp>
        <p:nvSpPr>
          <p:cNvPr id="3" name="Text Placeholder 2"/>
          <p:cNvSpPr>
            <a:spLocks noGrp="1"/>
          </p:cNvSpPr>
          <p:nvPr>
            <p:ph type="body" sz="quarter" idx="11"/>
          </p:nvPr>
        </p:nvSpPr>
        <p:spPr>
          <a:xfrm>
            <a:off x="504825" y="5152253"/>
            <a:ext cx="7288213" cy="439737"/>
          </a:xfrm>
        </p:spPr>
        <p:txBody>
          <a:bodyPr/>
          <a:lstStyle/>
          <a:p>
            <a:r>
              <a:rPr lang="en-AU"/>
              <a:t>1 </a:t>
            </a:r>
            <a:r>
              <a:rPr lang="en-AU" err="1"/>
              <a:t>Kouladjian</a:t>
            </a:r>
            <a:r>
              <a:rPr lang="en-AU"/>
              <a:t> O'Donnell L, et al. J Pharm </a:t>
            </a:r>
            <a:r>
              <a:rPr lang="en-AU" err="1"/>
              <a:t>Pract</a:t>
            </a:r>
            <a:r>
              <a:rPr lang="en-AU"/>
              <a:t> Res 2017;47:67-77. </a:t>
            </a:r>
          </a:p>
          <a:p>
            <a:r>
              <a:rPr lang="en-AU"/>
              <a:t>2 Parkinson L, et al. Med J Aust 2015;202:91-4. </a:t>
            </a:r>
          </a:p>
          <a:p>
            <a:r>
              <a:rPr lang="en-AU"/>
              <a:t>3 </a:t>
            </a:r>
            <a:r>
              <a:rPr lang="en-AU" err="1"/>
              <a:t>Veterans'MATES</a:t>
            </a:r>
            <a:r>
              <a:rPr lang="en-AU"/>
              <a:t>. Medicines: the hidden contributor to falls and hip fractures. Canberra: Australian Government, 2018. </a:t>
            </a:r>
          </a:p>
          <a:p>
            <a:r>
              <a:rPr lang="en-AU"/>
              <a:t>4 </a:t>
            </a:r>
            <a:r>
              <a:rPr lang="en-AU" err="1"/>
              <a:t>Nishtala</a:t>
            </a:r>
            <a:r>
              <a:rPr lang="en-AU"/>
              <a:t> PS, et al. </a:t>
            </a:r>
            <a:r>
              <a:rPr lang="en-AU" err="1"/>
              <a:t>Pharmacoepidemiol</a:t>
            </a:r>
            <a:r>
              <a:rPr lang="en-AU"/>
              <a:t> Drug </a:t>
            </a:r>
            <a:r>
              <a:rPr lang="en-AU" err="1"/>
              <a:t>Saf</a:t>
            </a:r>
            <a:r>
              <a:rPr lang="en-AU"/>
              <a:t> 2014;23:753-8. </a:t>
            </a:r>
          </a:p>
          <a:p>
            <a:r>
              <a:rPr lang="en-AU"/>
              <a:t>5 </a:t>
            </a:r>
            <a:r>
              <a:rPr lang="en-AU" err="1"/>
              <a:t>Dmochowski</a:t>
            </a:r>
            <a:r>
              <a:rPr lang="en-AU"/>
              <a:t> RR, et al. </a:t>
            </a:r>
            <a:r>
              <a:rPr lang="en-AU" err="1"/>
              <a:t>Neurourol</a:t>
            </a:r>
            <a:r>
              <a:rPr lang="en-AU"/>
              <a:t> </a:t>
            </a:r>
            <a:r>
              <a:rPr lang="en-AU" err="1"/>
              <a:t>Urodyn</a:t>
            </a:r>
            <a:r>
              <a:rPr lang="en-AU"/>
              <a:t> 2021;40:28-37. </a:t>
            </a:r>
          </a:p>
        </p:txBody>
      </p:sp>
    </p:spTree>
    <p:extLst>
      <p:ext uri="{BB962C8B-B14F-4D97-AF65-F5344CB8AC3E}">
        <p14:creationId xmlns:p14="http://schemas.microsoft.com/office/powerpoint/2010/main" val="272785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Compounding effects of</a:t>
            </a:r>
            <a:br>
              <a:rPr lang="en-US"/>
            </a:br>
            <a:r>
              <a:rPr lang="en-US"/>
              <a:t>anticholinergic and sedative medicines</a:t>
            </a:r>
          </a:p>
        </p:txBody>
      </p:sp>
      <p:sp>
        <p:nvSpPr>
          <p:cNvPr id="6" name="Content Placeholder 5">
            <a:extLst>
              <a:ext uri="{FF2B5EF4-FFF2-40B4-BE49-F238E27FC236}">
                <a16:creationId xmlns:a16="http://schemas.microsoft.com/office/drawing/2014/main" id="{F122DE10-FD58-43B0-85C7-9C248653859B}"/>
              </a:ext>
            </a:extLst>
          </p:cNvPr>
          <p:cNvSpPr>
            <a:spLocks noGrp="1"/>
          </p:cNvSpPr>
          <p:nvPr>
            <p:ph sz="quarter" idx="10"/>
          </p:nvPr>
        </p:nvSpPr>
        <p:spPr>
          <a:xfrm>
            <a:off x="504824" y="1273175"/>
            <a:ext cx="9153525" cy="3554413"/>
          </a:xfrm>
        </p:spPr>
        <p:txBody>
          <a:bodyPr/>
          <a:lstStyle/>
          <a:p>
            <a:pPr lvl="1"/>
            <a:r>
              <a:rPr lang="en-US"/>
              <a:t>Medicines with anticholinergic or sedative properties may cause adverse events by contributing to an older person’s anticholinergic </a:t>
            </a:r>
            <a:br>
              <a:rPr lang="en-US"/>
            </a:br>
            <a:r>
              <a:rPr lang="en-US"/>
              <a:t>or sedative burden.</a:t>
            </a:r>
            <a:r>
              <a:rPr lang="en-US" baseline="30000"/>
              <a:t>1</a:t>
            </a:r>
            <a:r>
              <a:rPr lang="en-US"/>
              <a:t> </a:t>
            </a:r>
          </a:p>
          <a:p>
            <a:pPr lvl="1"/>
            <a:r>
              <a:rPr lang="en-US"/>
              <a:t>High long-term cumulative exposure is associated with poorer cognitive and physical functioning.</a:t>
            </a:r>
            <a:r>
              <a:rPr lang="en-US" baseline="30000"/>
              <a:t>2</a:t>
            </a:r>
          </a:p>
          <a:p>
            <a:pPr lvl="1"/>
            <a:r>
              <a:rPr lang="en-US"/>
              <a:t>This burden may be decreased by reducing the number and dose of medicines with anticholinergic and sedative effects.</a:t>
            </a:r>
            <a:r>
              <a:rPr lang="en-US" baseline="30000"/>
              <a:t>1</a:t>
            </a:r>
            <a:endParaRPr lang="en-AU" baseline="30000"/>
          </a:p>
          <a:p>
            <a:endParaRPr lang="en-AU"/>
          </a:p>
        </p:txBody>
      </p:sp>
      <p:sp>
        <p:nvSpPr>
          <p:cNvPr id="3" name="Text Placeholder 2"/>
          <p:cNvSpPr>
            <a:spLocks noGrp="1"/>
          </p:cNvSpPr>
          <p:nvPr>
            <p:ph type="body" sz="quarter" idx="11"/>
          </p:nvPr>
        </p:nvSpPr>
        <p:spPr>
          <a:xfrm>
            <a:off x="504825" y="5107460"/>
            <a:ext cx="7288170" cy="438579"/>
          </a:xfrm>
        </p:spPr>
        <p:txBody>
          <a:bodyPr/>
          <a:lstStyle/>
          <a:p>
            <a:r>
              <a:rPr lang="en-AU"/>
              <a:t>1 Bell JS, et al. Aust Fam Physician. 2012;41:45-9. </a:t>
            </a:r>
          </a:p>
          <a:p>
            <a:r>
              <a:rPr lang="en-AU"/>
              <a:t>2 Wouters H, et al. J Gerontol A Biol Sci Med Sci. 2020;75:357-65. </a:t>
            </a:r>
          </a:p>
        </p:txBody>
      </p:sp>
    </p:spTree>
    <p:extLst>
      <p:ext uri="{BB962C8B-B14F-4D97-AF65-F5344CB8AC3E}">
        <p14:creationId xmlns:p14="http://schemas.microsoft.com/office/powerpoint/2010/main" val="156026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7C5B085-04CC-48DC-955E-ABEE48883522}"/>
              </a:ext>
            </a:extLst>
          </p:cNvPr>
          <p:cNvSpPr>
            <a:spLocks noGrp="1"/>
          </p:cNvSpPr>
          <p:nvPr>
            <p:ph type="title"/>
          </p:nvPr>
        </p:nvSpPr>
        <p:spPr>
          <a:xfrm>
            <a:off x="508000" y="227282"/>
            <a:ext cx="8064500" cy="907785"/>
          </a:xfrm>
        </p:spPr>
        <p:txBody>
          <a:bodyPr/>
          <a:lstStyle/>
          <a:p>
            <a:r>
              <a:rPr lang="en-US"/>
              <a:t>Quality Indicator Program</a:t>
            </a:r>
          </a:p>
        </p:txBody>
      </p:sp>
      <p:sp>
        <p:nvSpPr>
          <p:cNvPr id="5" name="Content Placeholder 4"/>
          <p:cNvSpPr>
            <a:spLocks noGrp="1"/>
          </p:cNvSpPr>
          <p:nvPr>
            <p:ph sz="quarter" idx="10"/>
          </p:nvPr>
        </p:nvSpPr>
        <p:spPr>
          <a:xfrm>
            <a:off x="504825" y="1273175"/>
            <a:ext cx="9153525" cy="1516678"/>
          </a:xfrm>
        </p:spPr>
        <p:txBody>
          <a:bodyPr>
            <a:normAutofit fontScale="92500" lnSpcReduction="20000"/>
          </a:bodyPr>
          <a:lstStyle/>
          <a:p>
            <a:r>
              <a:rPr lang="en-AU"/>
              <a:t>From </a:t>
            </a:r>
            <a:r>
              <a:rPr lang="en-AU" b="1"/>
              <a:t>1 July 2021</a:t>
            </a:r>
            <a:r>
              <a:rPr lang="en-AU"/>
              <a:t>, RACFs must collect and report on new quality indicators under the National Aged Care Mandatory Quality Indicator Program </a:t>
            </a:r>
            <a:br>
              <a:rPr lang="en-AU"/>
            </a:br>
            <a:r>
              <a:rPr lang="en-AU"/>
              <a:t>(QI Program).</a:t>
            </a:r>
            <a:r>
              <a:rPr lang="en-AU" baseline="30000"/>
              <a:t>1</a:t>
            </a:r>
            <a:r>
              <a:rPr lang="en-AU"/>
              <a:t> </a:t>
            </a:r>
          </a:p>
          <a:p>
            <a:r>
              <a:rPr lang="en-AU"/>
              <a:t>Quality indicators measure important aspects of quality of care that can affect a resident’s health and wellbeing. </a:t>
            </a:r>
          </a:p>
        </p:txBody>
      </p:sp>
      <p:sp>
        <p:nvSpPr>
          <p:cNvPr id="10" name="Text Placeholder 9"/>
          <p:cNvSpPr>
            <a:spLocks noGrp="1"/>
          </p:cNvSpPr>
          <p:nvPr>
            <p:ph type="body" sz="quarter" idx="11"/>
          </p:nvPr>
        </p:nvSpPr>
        <p:spPr>
          <a:xfrm>
            <a:off x="504825" y="5107460"/>
            <a:ext cx="7288170" cy="438579"/>
          </a:xfrm>
        </p:spPr>
        <p:txBody>
          <a:bodyPr/>
          <a:lstStyle/>
          <a:p>
            <a:r>
              <a:rPr lang="en-US"/>
              <a:t>1 Department of Health. </a:t>
            </a:r>
            <a:r>
              <a:rPr lang="en-AU"/>
              <a:t>QI Program. Canberra: Australian Government Department of Health, 2021.</a:t>
            </a:r>
            <a:endParaRPr lang="en-US"/>
          </a:p>
        </p:txBody>
      </p:sp>
      <p:graphicFrame>
        <p:nvGraphicFramePr>
          <p:cNvPr id="2" name="Table 1">
            <a:extLst>
              <a:ext uri="{FF2B5EF4-FFF2-40B4-BE49-F238E27FC236}">
                <a16:creationId xmlns:a16="http://schemas.microsoft.com/office/drawing/2014/main" id="{F4FEC1A5-EF1E-D04D-8709-F64E0E96DD62}"/>
              </a:ext>
            </a:extLst>
          </p:cNvPr>
          <p:cNvGraphicFramePr>
            <a:graphicFrameLocks noGrp="1"/>
          </p:cNvGraphicFramePr>
          <p:nvPr>
            <p:extLst>
              <p:ext uri="{D42A27DB-BD31-4B8C-83A1-F6EECF244321}">
                <p14:modId xmlns:p14="http://schemas.microsoft.com/office/powerpoint/2010/main" val="4174980709"/>
              </p:ext>
            </p:extLst>
          </p:nvPr>
        </p:nvGraphicFramePr>
        <p:xfrm>
          <a:off x="501651" y="2857500"/>
          <a:ext cx="9144968" cy="1796860"/>
        </p:xfrm>
        <a:graphic>
          <a:graphicData uri="http://schemas.openxmlformats.org/drawingml/2006/table">
            <a:tbl>
              <a:tblPr firstRow="1" bandRow="1">
                <a:tableStyleId>{F2DE63D5-997A-4646-A377-4702673A728D}</a:tableStyleId>
              </a:tblPr>
              <a:tblGrid>
                <a:gridCol w="4576778">
                  <a:extLst>
                    <a:ext uri="{9D8B030D-6E8A-4147-A177-3AD203B41FA5}">
                      <a16:colId xmlns:a16="http://schemas.microsoft.com/office/drawing/2014/main" val="384513885"/>
                    </a:ext>
                  </a:extLst>
                </a:gridCol>
                <a:gridCol w="4568190">
                  <a:extLst>
                    <a:ext uri="{9D8B030D-6E8A-4147-A177-3AD203B41FA5}">
                      <a16:colId xmlns:a16="http://schemas.microsoft.com/office/drawing/2014/main" val="2498789772"/>
                    </a:ext>
                  </a:extLst>
                </a:gridCol>
              </a:tblGrid>
              <a:tr h="313735">
                <a:tc>
                  <a:txBody>
                    <a:bodyPr/>
                    <a:lstStyle/>
                    <a:p>
                      <a:pPr algn="l">
                        <a:spcBef>
                          <a:spcPts val="600"/>
                        </a:spcBef>
                        <a:spcAft>
                          <a:spcPts val="600"/>
                        </a:spcAft>
                      </a:pPr>
                      <a:r>
                        <a:rPr lang="en-US" sz="1700">
                          <a:latin typeface="Arial" panose="020B0604020202020204" pitchFamily="34" charset="0"/>
                          <a:cs typeface="Arial" panose="020B0604020202020204" pitchFamily="34" charset="0"/>
                        </a:rPr>
                        <a:t>Falls and major injury</a:t>
                      </a:r>
                    </a:p>
                  </a:txBody>
                  <a:tcPr marL="76200" marR="76200" marT="38100" marB="38100">
                    <a:lnR w="19050" cap="flat" cmpd="sng" algn="ctr">
                      <a:solidFill>
                        <a:schemeClr val="bg1"/>
                      </a:solidFill>
                      <a:prstDash val="solid"/>
                      <a:round/>
                      <a:headEnd type="none" w="med" len="med"/>
                      <a:tailEnd type="none" w="med" len="med"/>
                    </a:lnR>
                  </a:tcPr>
                </a:tc>
                <a:tc>
                  <a:txBody>
                    <a:bodyPr/>
                    <a:lstStyle/>
                    <a:p>
                      <a:pPr>
                        <a:spcBef>
                          <a:spcPts val="600"/>
                        </a:spcBef>
                        <a:spcAft>
                          <a:spcPts val="600"/>
                        </a:spcAft>
                      </a:pPr>
                      <a:r>
                        <a:rPr lang="en-US" sz="1700">
                          <a:latin typeface="Arial" panose="020B0604020202020204" pitchFamily="34" charset="0"/>
                          <a:cs typeface="Arial" panose="020B0604020202020204" pitchFamily="34" charset="0"/>
                        </a:rPr>
                        <a:t>Medication management</a:t>
                      </a:r>
                    </a:p>
                  </a:txBody>
                  <a:tcPr marL="76200" marR="76200" marT="38100" marB="38100">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507990785"/>
                  </a:ext>
                </a:extLst>
              </a:tr>
              <a:tr h="1461580">
                <a:tc>
                  <a:txBody>
                    <a:bodyPr/>
                    <a:lstStyle/>
                    <a:p>
                      <a:pPr algn="l">
                        <a:spcBef>
                          <a:spcPts val="600"/>
                        </a:spcBef>
                        <a:spcAft>
                          <a:spcPts val="600"/>
                        </a:spcAft>
                      </a:pPr>
                      <a:r>
                        <a:rPr lang="en-AU" sz="1800"/>
                        <a:t>% of residents who experienced </a:t>
                      </a:r>
                      <a:r>
                        <a:rPr lang="en-AU" sz="1800" b="1"/>
                        <a:t>one or more falls</a:t>
                      </a:r>
                    </a:p>
                    <a:p>
                      <a:pPr algn="l">
                        <a:spcBef>
                          <a:spcPts val="600"/>
                        </a:spcBef>
                        <a:spcAft>
                          <a:spcPts val="600"/>
                        </a:spcAft>
                      </a:pPr>
                      <a:r>
                        <a:rPr lang="en-AU" sz="1800"/>
                        <a:t>% of residents who experienced </a:t>
                      </a:r>
                      <a:r>
                        <a:rPr lang="en-AU" sz="1800" b="1"/>
                        <a:t>one or more falls resulting in major injury</a:t>
                      </a:r>
                      <a:endParaRPr lang="en-US" sz="1700" b="1">
                        <a:latin typeface="Arial" panose="020B0604020202020204" pitchFamily="34" charset="0"/>
                        <a:cs typeface="Arial" panose="020B0604020202020204" pitchFamily="34" charset="0"/>
                      </a:endParaRPr>
                    </a:p>
                  </a:txBody>
                  <a:tcPr marL="76200" marR="76200" marT="38100" marB="38100">
                    <a:lnR w="9525" cap="flat" cmpd="sng" algn="ctr">
                      <a:solidFill>
                        <a:srgbClr val="92D050"/>
                      </a:solidFill>
                      <a:prstDash val="solid"/>
                      <a:round/>
                      <a:headEnd type="none" w="med" len="med"/>
                      <a:tailEnd type="none" w="med" len="med"/>
                    </a:lnR>
                  </a:tcPr>
                </a:tc>
                <a:tc>
                  <a:txBody>
                    <a:bodyPr/>
                    <a:lstStyle/>
                    <a:p>
                      <a:pPr>
                        <a:spcBef>
                          <a:spcPts val="600"/>
                        </a:spcBef>
                        <a:spcAft>
                          <a:spcPts val="600"/>
                        </a:spcAft>
                      </a:pPr>
                      <a:r>
                        <a:rPr lang="en-AU" sz="1800"/>
                        <a:t>% of residents who were prescribed </a:t>
                      </a:r>
                      <a:r>
                        <a:rPr lang="en-AU" sz="1800" b="1"/>
                        <a:t>nine or more medications</a:t>
                      </a:r>
                    </a:p>
                    <a:p>
                      <a:pPr>
                        <a:spcBef>
                          <a:spcPts val="600"/>
                        </a:spcBef>
                        <a:spcAft>
                          <a:spcPts val="600"/>
                        </a:spcAft>
                      </a:pPr>
                      <a:r>
                        <a:rPr lang="en-AU" sz="1800"/>
                        <a:t>% of residents who received </a:t>
                      </a:r>
                      <a:r>
                        <a:rPr lang="en-AU" sz="1800" b="1"/>
                        <a:t>antipsychotic medications</a:t>
                      </a:r>
                      <a:endParaRPr lang="en-US" sz="1700" b="1">
                        <a:latin typeface="Arial" panose="020B0604020202020204" pitchFamily="34" charset="0"/>
                        <a:cs typeface="Arial" panose="020B0604020202020204" pitchFamily="34" charset="0"/>
                      </a:endParaRPr>
                    </a:p>
                  </a:txBody>
                  <a:tcPr marL="76200" marR="76200" marT="38100" marB="38100">
                    <a:lnL w="9525"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1440700787"/>
                  </a:ext>
                </a:extLst>
              </a:tr>
            </a:tbl>
          </a:graphicData>
        </a:graphic>
      </p:graphicFrame>
    </p:spTree>
    <p:extLst>
      <p:ext uri="{BB962C8B-B14F-4D97-AF65-F5344CB8AC3E}">
        <p14:creationId xmlns:p14="http://schemas.microsoft.com/office/powerpoint/2010/main" val="396567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5B81-5DE1-E242-9218-F9E98E44C087}"/>
              </a:ext>
            </a:extLst>
          </p:cNvPr>
          <p:cNvSpPr>
            <a:spLocks noGrp="1"/>
          </p:cNvSpPr>
          <p:nvPr>
            <p:ph type="title"/>
          </p:nvPr>
        </p:nvSpPr>
        <p:spPr/>
        <p:txBody>
          <a:bodyPr/>
          <a:lstStyle/>
          <a:p>
            <a:r>
              <a:rPr lang="en-US"/>
              <a:t>Anticholinergic effects </a:t>
            </a:r>
            <a:br>
              <a:rPr lang="en-US"/>
            </a:br>
            <a:r>
              <a:rPr lang="en-US"/>
              <a:t>and potential outcomes</a:t>
            </a:r>
          </a:p>
        </p:txBody>
      </p:sp>
      <p:sp>
        <p:nvSpPr>
          <p:cNvPr id="6" name="Text Placeholder 5"/>
          <p:cNvSpPr>
            <a:spLocks noGrp="1"/>
          </p:cNvSpPr>
          <p:nvPr>
            <p:ph type="body" sz="quarter" idx="11"/>
          </p:nvPr>
        </p:nvSpPr>
        <p:spPr/>
        <p:txBody>
          <a:bodyPr/>
          <a:lstStyle/>
          <a:p>
            <a:endParaRPr lang="en-AU">
              <a:ea typeface="ＭＳ Ｐゴシック"/>
            </a:endParaRPr>
          </a:p>
          <a:p>
            <a:endParaRPr lang="en-AU">
              <a:ea typeface="ＭＳ Ｐゴシック"/>
            </a:endParaRPr>
          </a:p>
          <a:p>
            <a:r>
              <a:rPr lang="en-AU">
                <a:ea typeface="ＭＳ Ｐゴシック"/>
              </a:rPr>
              <a:t>Courtesy of the Australian Department of Veterans’ Affairs. </a:t>
            </a:r>
            <a:br>
              <a:rPr lang="en-AU">
                <a:ea typeface="ＭＳ Ｐゴシック"/>
              </a:rPr>
            </a:br>
            <a:r>
              <a:rPr lang="en-AU">
                <a:ea typeface="ＭＳ Ｐゴシック"/>
              </a:rPr>
              <a:t>Adapted from Figure 1 of </a:t>
            </a:r>
            <a:r>
              <a:rPr lang="en-AU" err="1">
                <a:ea typeface="ＭＳ Ｐゴシック"/>
              </a:rPr>
              <a:t>Veterans’MATES</a:t>
            </a:r>
            <a:r>
              <a:rPr lang="en-AU">
                <a:ea typeface="ＭＳ Ｐゴシック"/>
              </a:rPr>
              <a:t> Therapeutic Brief Brochure for </a:t>
            </a:r>
            <a:r>
              <a:rPr lang="en-AU" i="1">
                <a:ea typeface="ＭＳ Ｐゴシック"/>
              </a:rPr>
              <a:t>Topic 39: Thinking clearly about the anticholinergic burden </a:t>
            </a:r>
            <a:endParaRPr lang="en-AU"/>
          </a:p>
        </p:txBody>
      </p:sp>
      <p:pic>
        <p:nvPicPr>
          <p:cNvPr id="4" name="Picture 3" descr="A picture containing silhouette&#10;&#10;Description automatically generated">
            <a:extLst>
              <a:ext uri="{FF2B5EF4-FFF2-40B4-BE49-F238E27FC236}">
                <a16:creationId xmlns:a16="http://schemas.microsoft.com/office/drawing/2014/main" id="{06C77A4C-911E-48A8-91EC-4D5072130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787" y="1054189"/>
            <a:ext cx="2484526" cy="3935882"/>
          </a:xfrm>
          <a:prstGeom prst="rect">
            <a:avLst/>
          </a:prstGeom>
        </p:spPr>
      </p:pic>
      <p:sp>
        <p:nvSpPr>
          <p:cNvPr id="5" name="Central effects">
            <a:extLst>
              <a:ext uri="{FF2B5EF4-FFF2-40B4-BE49-F238E27FC236}">
                <a16:creationId xmlns:a16="http://schemas.microsoft.com/office/drawing/2014/main" id="{6C4D1A17-38A6-4DF3-9EFC-D07D0592A43D}"/>
              </a:ext>
            </a:extLst>
          </p:cNvPr>
          <p:cNvSpPr txBox="1"/>
          <p:nvPr/>
        </p:nvSpPr>
        <p:spPr>
          <a:xfrm>
            <a:off x="573511" y="1141703"/>
            <a:ext cx="3275910" cy="1709084"/>
          </a:xfrm>
          <a:prstGeom prst="roundRect">
            <a:avLst>
              <a:gd name="adj" fmla="val 8921"/>
            </a:avLst>
          </a:prstGeom>
          <a:noFill/>
          <a:ln w="6350">
            <a:solidFill>
              <a:schemeClr val="accent1"/>
            </a:solidFill>
          </a:ln>
        </p:spPr>
        <p:txBody>
          <a:bodyPr wrap="square" numCol="2" spcCol="180000" rtlCol="0">
            <a:noAutofit/>
          </a:bodyPr>
          <a:lstStyle/>
          <a:p>
            <a:r>
              <a:rPr lang="en-AU" sz="1200" b="1"/>
              <a:t>Central effects:</a:t>
            </a:r>
          </a:p>
          <a:p>
            <a:r>
              <a:rPr lang="en-AU" sz="1000">
                <a:solidFill>
                  <a:schemeClr val="accent5"/>
                </a:solidFill>
              </a:rPr>
              <a:t>Drowsiness</a:t>
            </a:r>
            <a:br>
              <a:rPr lang="en-AU" sz="1000">
                <a:solidFill>
                  <a:schemeClr val="accent5"/>
                </a:solidFill>
              </a:rPr>
            </a:br>
            <a:r>
              <a:rPr lang="en-AU" sz="1000">
                <a:solidFill>
                  <a:schemeClr val="accent5"/>
                </a:solidFill>
              </a:rPr>
              <a:t>Fatigue</a:t>
            </a:r>
          </a:p>
          <a:p>
            <a:r>
              <a:rPr lang="en-AU" sz="1000">
                <a:solidFill>
                  <a:schemeClr val="accent5"/>
                </a:solidFill>
              </a:rPr>
              <a:t>Inability to concentrate</a:t>
            </a:r>
          </a:p>
          <a:p>
            <a:r>
              <a:rPr lang="en-AU" sz="1000">
                <a:solidFill>
                  <a:schemeClr val="accent2"/>
                </a:solidFill>
              </a:rPr>
              <a:t>Restlessness</a:t>
            </a:r>
          </a:p>
          <a:p>
            <a:r>
              <a:rPr lang="en-AU" sz="1000">
                <a:solidFill>
                  <a:schemeClr val="accent2"/>
                </a:solidFill>
              </a:rPr>
              <a:t>Dizziness</a:t>
            </a:r>
          </a:p>
          <a:p>
            <a:r>
              <a:rPr lang="en-AU" sz="1000">
                <a:solidFill>
                  <a:schemeClr val="accent2"/>
                </a:solidFill>
              </a:rPr>
              <a:t>Confusion &amp; agitation</a:t>
            </a:r>
          </a:p>
          <a:p>
            <a:r>
              <a:rPr lang="en-AU" sz="1000">
                <a:solidFill>
                  <a:schemeClr val="accent2"/>
                </a:solidFill>
              </a:rPr>
              <a:t>Headache &amp; fever</a:t>
            </a:r>
          </a:p>
          <a:p>
            <a:r>
              <a:rPr lang="en-AU" sz="1000">
                <a:solidFill>
                  <a:schemeClr val="accent2"/>
                </a:solidFill>
              </a:rPr>
              <a:t>Insomnia</a:t>
            </a:r>
          </a:p>
          <a:p>
            <a:r>
              <a:rPr lang="en-AU" sz="1000">
                <a:solidFill>
                  <a:schemeClr val="accent2"/>
                </a:solidFill>
              </a:rPr>
              <a:t>Memory loss</a:t>
            </a:r>
          </a:p>
          <a:p>
            <a:endParaRPr lang="en-AU" sz="1200"/>
          </a:p>
          <a:p>
            <a:r>
              <a:rPr lang="en-AU" sz="1000">
                <a:solidFill>
                  <a:schemeClr val="accent6"/>
                </a:solidFill>
              </a:rPr>
              <a:t>Cognitive impairment</a:t>
            </a:r>
          </a:p>
          <a:p>
            <a:r>
              <a:rPr lang="en-AU" sz="1000">
                <a:solidFill>
                  <a:schemeClr val="accent6"/>
                </a:solidFill>
              </a:rPr>
              <a:t>Falls &amp; accidents</a:t>
            </a:r>
          </a:p>
          <a:p>
            <a:r>
              <a:rPr lang="en-AU" sz="1000">
                <a:solidFill>
                  <a:schemeClr val="accent6"/>
                </a:solidFill>
              </a:rPr>
              <a:t>Hallucinations</a:t>
            </a:r>
          </a:p>
          <a:p>
            <a:r>
              <a:rPr lang="en-AU" sz="1000">
                <a:solidFill>
                  <a:schemeClr val="accent6"/>
                </a:solidFill>
              </a:rPr>
              <a:t>Delirium</a:t>
            </a:r>
          </a:p>
          <a:p>
            <a:r>
              <a:rPr lang="en-AU" sz="1000">
                <a:solidFill>
                  <a:schemeClr val="accent6"/>
                </a:solidFill>
              </a:rPr>
              <a:t>Seizures</a:t>
            </a:r>
          </a:p>
          <a:p>
            <a:r>
              <a:rPr lang="en-AU" sz="1000">
                <a:solidFill>
                  <a:schemeClr val="accent6"/>
                </a:solidFill>
              </a:rPr>
              <a:t>Functional decline</a:t>
            </a:r>
            <a:br>
              <a:rPr lang="en-AU" sz="1000">
                <a:solidFill>
                  <a:schemeClr val="accent6"/>
                </a:solidFill>
              </a:rPr>
            </a:br>
            <a:r>
              <a:rPr lang="en-AU" sz="1000">
                <a:solidFill>
                  <a:schemeClr val="accent6"/>
                </a:solidFill>
              </a:rPr>
              <a:t>&amp; increased dependency</a:t>
            </a:r>
          </a:p>
          <a:p>
            <a:r>
              <a:rPr lang="en-AU" sz="1000">
                <a:solidFill>
                  <a:schemeClr val="accent6"/>
                </a:solidFill>
              </a:rPr>
              <a:t>Diminished quality</a:t>
            </a:r>
            <a:br>
              <a:rPr lang="en-AU" sz="1000">
                <a:solidFill>
                  <a:schemeClr val="accent6"/>
                </a:solidFill>
              </a:rPr>
            </a:br>
            <a:r>
              <a:rPr lang="en-AU" sz="1000">
                <a:solidFill>
                  <a:schemeClr val="accent6"/>
                </a:solidFill>
              </a:rPr>
              <a:t>of life</a:t>
            </a:r>
          </a:p>
        </p:txBody>
      </p:sp>
      <p:sp>
        <p:nvSpPr>
          <p:cNvPr id="8" name="Eye">
            <a:extLst>
              <a:ext uri="{FF2B5EF4-FFF2-40B4-BE49-F238E27FC236}">
                <a16:creationId xmlns:a16="http://schemas.microsoft.com/office/drawing/2014/main" id="{190CEA3F-CEB5-4C16-810B-6EF1B770F477}"/>
              </a:ext>
            </a:extLst>
          </p:cNvPr>
          <p:cNvSpPr txBox="1"/>
          <p:nvPr/>
        </p:nvSpPr>
        <p:spPr>
          <a:xfrm>
            <a:off x="5909972" y="1141703"/>
            <a:ext cx="2716002" cy="947035"/>
          </a:xfrm>
          <a:prstGeom prst="roundRect">
            <a:avLst>
              <a:gd name="adj" fmla="val 8617"/>
            </a:avLst>
          </a:prstGeom>
          <a:noFill/>
          <a:ln w="6350">
            <a:solidFill>
              <a:schemeClr val="accent1"/>
            </a:solidFill>
          </a:ln>
        </p:spPr>
        <p:txBody>
          <a:bodyPr wrap="square" numCol="2" spcCol="180000" rtlCol="0">
            <a:noAutofit/>
          </a:bodyPr>
          <a:lstStyle/>
          <a:p>
            <a:r>
              <a:rPr lang="en-AU" sz="1200" b="1"/>
              <a:t>Eye:</a:t>
            </a:r>
          </a:p>
          <a:p>
            <a:r>
              <a:rPr lang="en-AU" sz="1000">
                <a:solidFill>
                  <a:schemeClr val="accent5"/>
                </a:solidFill>
              </a:rPr>
              <a:t>Mild dilation of pupil</a:t>
            </a:r>
            <a:br>
              <a:rPr lang="en-AU" sz="1000">
                <a:solidFill>
                  <a:schemeClr val="accent5"/>
                </a:solidFill>
              </a:rPr>
            </a:br>
            <a:r>
              <a:rPr lang="en-AU" sz="1000">
                <a:solidFill>
                  <a:schemeClr val="accent5"/>
                </a:solidFill>
              </a:rPr>
              <a:t>Dry eyes</a:t>
            </a:r>
          </a:p>
          <a:p>
            <a:r>
              <a:rPr lang="en-AU" sz="1000">
                <a:solidFill>
                  <a:schemeClr val="accent2"/>
                </a:solidFill>
              </a:rPr>
              <a:t>Inability to focus</a:t>
            </a:r>
          </a:p>
          <a:p>
            <a:r>
              <a:rPr lang="en-AU" sz="1000">
                <a:solidFill>
                  <a:schemeClr val="accent2"/>
                </a:solidFill>
              </a:rPr>
              <a:t>Blurred vision</a:t>
            </a:r>
          </a:p>
          <a:p>
            <a:endParaRPr lang="en-AU" sz="1000" b="1"/>
          </a:p>
          <a:p>
            <a:r>
              <a:rPr lang="en-AU" sz="1000">
                <a:solidFill>
                  <a:schemeClr val="accent6"/>
                </a:solidFill>
              </a:rPr>
              <a:t>Increased risk of angle-closure glaucoma</a:t>
            </a:r>
          </a:p>
        </p:txBody>
      </p:sp>
      <p:sp>
        <p:nvSpPr>
          <p:cNvPr id="9" name="TextBox 8">
            <a:extLst>
              <a:ext uri="{FF2B5EF4-FFF2-40B4-BE49-F238E27FC236}">
                <a16:creationId xmlns:a16="http://schemas.microsoft.com/office/drawing/2014/main" id="{2E6752BD-3153-4944-9272-4C7BF93D64FC}"/>
              </a:ext>
            </a:extLst>
          </p:cNvPr>
          <p:cNvSpPr txBox="1"/>
          <p:nvPr/>
        </p:nvSpPr>
        <p:spPr>
          <a:xfrm>
            <a:off x="573511" y="3070311"/>
            <a:ext cx="1902533" cy="1379391"/>
          </a:xfrm>
          <a:prstGeom prst="roundRect">
            <a:avLst>
              <a:gd name="adj" fmla="val 9896"/>
            </a:avLst>
          </a:prstGeom>
          <a:noFill/>
          <a:ln w="6350">
            <a:solidFill>
              <a:schemeClr val="accent1"/>
            </a:solidFill>
          </a:ln>
        </p:spPr>
        <p:txBody>
          <a:bodyPr wrap="square" numCol="1" spcCol="180000" rtlCol="0">
            <a:noAutofit/>
          </a:bodyPr>
          <a:lstStyle/>
          <a:p>
            <a:r>
              <a:rPr lang="en-AU" sz="1200" b="1"/>
              <a:t>Gastrointestinal tract:</a:t>
            </a:r>
          </a:p>
          <a:p>
            <a:r>
              <a:rPr lang="en-AU" sz="1000">
                <a:solidFill>
                  <a:schemeClr val="accent5"/>
                </a:solidFill>
              </a:rPr>
              <a:t>Dyspepsia</a:t>
            </a:r>
            <a:br>
              <a:rPr lang="en-AU" sz="1000">
                <a:solidFill>
                  <a:schemeClr val="accent5"/>
                </a:solidFill>
              </a:rPr>
            </a:br>
            <a:r>
              <a:rPr lang="en-AU" sz="1000">
                <a:solidFill>
                  <a:schemeClr val="accent2"/>
                </a:solidFill>
              </a:rPr>
              <a:t>Constipation</a:t>
            </a:r>
          </a:p>
          <a:p>
            <a:r>
              <a:rPr lang="en-AU" sz="1000">
                <a:solidFill>
                  <a:schemeClr val="accent2"/>
                </a:solidFill>
              </a:rPr>
              <a:t>Gastro-oesophageal reflux</a:t>
            </a:r>
          </a:p>
          <a:p>
            <a:r>
              <a:rPr lang="en-AU" sz="1000">
                <a:solidFill>
                  <a:schemeClr val="accent2"/>
                </a:solidFill>
              </a:rPr>
              <a:t>Nausea or vomiting</a:t>
            </a:r>
          </a:p>
          <a:p>
            <a:r>
              <a:rPr lang="en-AU" sz="1000">
                <a:solidFill>
                  <a:schemeClr val="accent6"/>
                </a:solidFill>
              </a:rPr>
              <a:t>Faecal impaction</a:t>
            </a:r>
          </a:p>
          <a:p>
            <a:r>
              <a:rPr lang="en-AU" sz="1000">
                <a:solidFill>
                  <a:schemeClr val="accent6"/>
                </a:solidFill>
              </a:rPr>
              <a:t>Paralytic ileus</a:t>
            </a:r>
          </a:p>
          <a:p>
            <a:r>
              <a:rPr lang="en-AU" sz="1000">
                <a:solidFill>
                  <a:schemeClr val="accent6"/>
                </a:solidFill>
              </a:rPr>
              <a:t>GI obstruction</a:t>
            </a:r>
          </a:p>
        </p:txBody>
      </p:sp>
      <p:sp>
        <p:nvSpPr>
          <p:cNvPr id="10" name="Mouth">
            <a:extLst>
              <a:ext uri="{FF2B5EF4-FFF2-40B4-BE49-F238E27FC236}">
                <a16:creationId xmlns:a16="http://schemas.microsoft.com/office/drawing/2014/main" id="{43D27775-C70C-43C2-A681-1CF7C61879F7}"/>
              </a:ext>
            </a:extLst>
          </p:cNvPr>
          <p:cNvSpPr txBox="1"/>
          <p:nvPr/>
        </p:nvSpPr>
        <p:spPr>
          <a:xfrm>
            <a:off x="6942348" y="2271734"/>
            <a:ext cx="2716002" cy="1292819"/>
          </a:xfrm>
          <a:prstGeom prst="roundRect">
            <a:avLst>
              <a:gd name="adj" fmla="val 10627"/>
            </a:avLst>
          </a:prstGeom>
          <a:noFill/>
          <a:ln w="6350">
            <a:solidFill>
              <a:schemeClr val="accent1"/>
            </a:solidFill>
          </a:ln>
        </p:spPr>
        <p:txBody>
          <a:bodyPr wrap="square" numCol="2" spcCol="72000" rtlCol="0">
            <a:noAutofit/>
          </a:bodyPr>
          <a:lstStyle/>
          <a:p>
            <a:r>
              <a:rPr lang="en-AU" sz="1200" b="1"/>
              <a:t>Mouth:</a:t>
            </a:r>
          </a:p>
          <a:p>
            <a:r>
              <a:rPr lang="en-AU" sz="1000">
                <a:solidFill>
                  <a:schemeClr val="accent5"/>
                </a:solidFill>
              </a:rPr>
              <a:t>Dry mouth</a:t>
            </a:r>
            <a:br>
              <a:rPr lang="en-AU" sz="1000">
                <a:solidFill>
                  <a:schemeClr val="accent5"/>
                </a:solidFill>
              </a:rPr>
            </a:br>
            <a:r>
              <a:rPr lang="en-AU" sz="1000">
                <a:solidFill>
                  <a:schemeClr val="accent5"/>
                </a:solidFill>
              </a:rPr>
              <a:t>Thirst</a:t>
            </a:r>
          </a:p>
          <a:p>
            <a:r>
              <a:rPr lang="en-AU" sz="1000">
                <a:solidFill>
                  <a:schemeClr val="accent5"/>
                </a:solidFill>
              </a:rPr>
              <a:t>Oral discomfort</a:t>
            </a:r>
          </a:p>
          <a:p>
            <a:r>
              <a:rPr lang="en-AU" sz="1000">
                <a:solidFill>
                  <a:schemeClr val="accent2"/>
                </a:solidFill>
              </a:rPr>
              <a:t>Reduced appetite</a:t>
            </a:r>
          </a:p>
          <a:p>
            <a:r>
              <a:rPr lang="en-AU" sz="1000">
                <a:solidFill>
                  <a:schemeClr val="accent2"/>
                </a:solidFill>
              </a:rPr>
              <a:t>Difficulty in eating and swallowing</a:t>
            </a:r>
          </a:p>
          <a:p>
            <a:endParaRPr lang="en-AU" sz="1200" b="1"/>
          </a:p>
          <a:p>
            <a:r>
              <a:rPr lang="en-AU" sz="1000">
                <a:solidFill>
                  <a:schemeClr val="accent6"/>
                </a:solidFill>
              </a:rPr>
              <a:t>Malnutrition</a:t>
            </a:r>
          </a:p>
          <a:p>
            <a:r>
              <a:rPr lang="en-AU" sz="1000">
                <a:solidFill>
                  <a:schemeClr val="accent6"/>
                </a:solidFill>
              </a:rPr>
              <a:t>Difficulty with speech</a:t>
            </a:r>
          </a:p>
          <a:p>
            <a:r>
              <a:rPr lang="en-AU" sz="1000">
                <a:solidFill>
                  <a:schemeClr val="accent6"/>
                </a:solidFill>
              </a:rPr>
              <a:t>Respiratory infections</a:t>
            </a:r>
          </a:p>
          <a:p>
            <a:r>
              <a:rPr lang="en-AU" sz="1000">
                <a:solidFill>
                  <a:schemeClr val="accent6"/>
                </a:solidFill>
              </a:rPr>
              <a:t>Dental or denture problems</a:t>
            </a:r>
          </a:p>
        </p:txBody>
      </p:sp>
      <p:sp>
        <p:nvSpPr>
          <p:cNvPr id="11" name="Heart">
            <a:extLst>
              <a:ext uri="{FF2B5EF4-FFF2-40B4-BE49-F238E27FC236}">
                <a16:creationId xmlns:a16="http://schemas.microsoft.com/office/drawing/2014/main" id="{B88A58C3-66E8-4ACC-81D0-A80257D53929}"/>
              </a:ext>
            </a:extLst>
          </p:cNvPr>
          <p:cNvSpPr txBox="1"/>
          <p:nvPr/>
        </p:nvSpPr>
        <p:spPr>
          <a:xfrm>
            <a:off x="7665960" y="3747551"/>
            <a:ext cx="1992390" cy="1080263"/>
          </a:xfrm>
          <a:prstGeom prst="roundRect">
            <a:avLst>
              <a:gd name="adj" fmla="val 9972"/>
            </a:avLst>
          </a:prstGeom>
          <a:noFill/>
          <a:ln w="6350">
            <a:solidFill>
              <a:schemeClr val="accent1"/>
            </a:solidFill>
          </a:ln>
        </p:spPr>
        <p:txBody>
          <a:bodyPr wrap="square" numCol="1" spcCol="180000" rtlCol="0">
            <a:noAutofit/>
          </a:bodyPr>
          <a:lstStyle/>
          <a:p>
            <a:r>
              <a:rPr lang="en-AU" sz="1200" b="1"/>
              <a:t>Heart:</a:t>
            </a:r>
          </a:p>
          <a:p>
            <a:r>
              <a:rPr lang="en-AU" sz="1000">
                <a:solidFill>
                  <a:schemeClr val="accent2"/>
                </a:solidFill>
              </a:rPr>
              <a:t>Tachycardia</a:t>
            </a:r>
          </a:p>
          <a:p>
            <a:r>
              <a:rPr lang="en-AU" sz="1000">
                <a:solidFill>
                  <a:schemeClr val="accent6"/>
                </a:solidFill>
              </a:rPr>
              <a:t>Arrhythmias</a:t>
            </a:r>
          </a:p>
          <a:p>
            <a:r>
              <a:rPr lang="en-AU" sz="1000">
                <a:solidFill>
                  <a:schemeClr val="accent6"/>
                </a:solidFill>
              </a:rPr>
              <a:t>Exacerbation of angina</a:t>
            </a:r>
          </a:p>
          <a:p>
            <a:r>
              <a:rPr lang="en-AU" sz="1000">
                <a:solidFill>
                  <a:schemeClr val="accent6"/>
                </a:solidFill>
              </a:rPr>
              <a:t>Exacerbation of heart failure</a:t>
            </a:r>
          </a:p>
          <a:p>
            <a:r>
              <a:rPr lang="en-AU" sz="1000">
                <a:solidFill>
                  <a:schemeClr val="accent6"/>
                </a:solidFill>
              </a:rPr>
              <a:t>Postural hypotension</a:t>
            </a:r>
          </a:p>
        </p:txBody>
      </p:sp>
      <p:sp>
        <p:nvSpPr>
          <p:cNvPr id="12" name="Skin">
            <a:extLst>
              <a:ext uri="{FF2B5EF4-FFF2-40B4-BE49-F238E27FC236}">
                <a16:creationId xmlns:a16="http://schemas.microsoft.com/office/drawing/2014/main" id="{8A162F69-5B18-428B-87AD-4A1024E6FE37}"/>
              </a:ext>
            </a:extLst>
          </p:cNvPr>
          <p:cNvSpPr txBox="1"/>
          <p:nvPr/>
        </p:nvSpPr>
        <p:spPr>
          <a:xfrm>
            <a:off x="5706802" y="4050226"/>
            <a:ext cx="1814478" cy="899602"/>
          </a:xfrm>
          <a:prstGeom prst="roundRect">
            <a:avLst>
              <a:gd name="adj" fmla="val 9349"/>
            </a:avLst>
          </a:prstGeom>
          <a:noFill/>
          <a:ln w="6350">
            <a:solidFill>
              <a:schemeClr val="accent1"/>
            </a:solidFill>
          </a:ln>
        </p:spPr>
        <p:txBody>
          <a:bodyPr wrap="square" numCol="1" spcCol="180000" rtlCol="0">
            <a:noAutofit/>
          </a:bodyPr>
          <a:lstStyle/>
          <a:p>
            <a:r>
              <a:rPr lang="en-AU" sz="1200" b="1"/>
              <a:t>Skin:</a:t>
            </a:r>
          </a:p>
          <a:p>
            <a:r>
              <a:rPr lang="en-AU" sz="1000">
                <a:solidFill>
                  <a:schemeClr val="accent2"/>
                </a:solidFill>
              </a:rPr>
              <a:t>Decreased sweating</a:t>
            </a:r>
          </a:p>
          <a:p>
            <a:r>
              <a:rPr lang="en-AU" sz="1000">
                <a:solidFill>
                  <a:schemeClr val="accent2"/>
                </a:solidFill>
              </a:rPr>
              <a:t>Dry and flushed skin</a:t>
            </a:r>
          </a:p>
          <a:p>
            <a:r>
              <a:rPr lang="en-AU" sz="1000">
                <a:solidFill>
                  <a:schemeClr val="accent2"/>
                </a:solidFill>
              </a:rPr>
              <a:t>Rash</a:t>
            </a:r>
          </a:p>
          <a:p>
            <a:r>
              <a:rPr lang="en-AU" sz="1000">
                <a:solidFill>
                  <a:schemeClr val="accent6"/>
                </a:solidFill>
              </a:rPr>
              <a:t>Hyperthermia/heat stroke</a:t>
            </a:r>
          </a:p>
        </p:txBody>
      </p:sp>
      <p:sp>
        <p:nvSpPr>
          <p:cNvPr id="13" name="TextBox 12">
            <a:extLst>
              <a:ext uri="{FF2B5EF4-FFF2-40B4-BE49-F238E27FC236}">
                <a16:creationId xmlns:a16="http://schemas.microsoft.com/office/drawing/2014/main" id="{CDEB4F45-E0CA-470A-8A50-A27C2E97E5F4}"/>
              </a:ext>
            </a:extLst>
          </p:cNvPr>
          <p:cNvSpPr txBox="1"/>
          <p:nvPr/>
        </p:nvSpPr>
        <p:spPr>
          <a:xfrm>
            <a:off x="2608347" y="3409549"/>
            <a:ext cx="1922846" cy="1558088"/>
          </a:xfrm>
          <a:prstGeom prst="roundRect">
            <a:avLst>
              <a:gd name="adj" fmla="val 13113"/>
            </a:avLst>
          </a:prstGeom>
          <a:noFill/>
          <a:ln w="6350">
            <a:solidFill>
              <a:schemeClr val="accent1"/>
            </a:solidFill>
          </a:ln>
        </p:spPr>
        <p:txBody>
          <a:bodyPr wrap="square" numCol="1" spcCol="180000" rtlCol="0">
            <a:noAutofit/>
          </a:bodyPr>
          <a:lstStyle/>
          <a:p>
            <a:r>
              <a:rPr lang="en-AU" sz="1200" b="1"/>
              <a:t>Genitourinary tract:</a:t>
            </a:r>
          </a:p>
          <a:p>
            <a:r>
              <a:rPr lang="en-AU" sz="1000">
                <a:solidFill>
                  <a:schemeClr val="accent5"/>
                </a:solidFill>
              </a:rPr>
              <a:t>Urinary hesitancy</a:t>
            </a:r>
            <a:br>
              <a:rPr lang="en-AU" sz="1000">
                <a:solidFill>
                  <a:schemeClr val="accent5"/>
                </a:solidFill>
              </a:rPr>
            </a:br>
            <a:r>
              <a:rPr lang="en-AU" sz="1000">
                <a:solidFill>
                  <a:schemeClr val="accent2"/>
                </a:solidFill>
              </a:rPr>
              <a:t>Difficulty urinating</a:t>
            </a:r>
          </a:p>
          <a:p>
            <a:r>
              <a:rPr lang="en-AU" sz="1000">
                <a:solidFill>
                  <a:schemeClr val="accent2"/>
                </a:solidFill>
              </a:rPr>
              <a:t>Incontinence</a:t>
            </a:r>
          </a:p>
          <a:p>
            <a:r>
              <a:rPr lang="en-AU" sz="1000">
                <a:solidFill>
                  <a:schemeClr val="accent6"/>
                </a:solidFill>
              </a:rPr>
              <a:t>Urinary retention or obstruction</a:t>
            </a:r>
          </a:p>
          <a:p>
            <a:r>
              <a:rPr lang="en-AU" sz="1000">
                <a:solidFill>
                  <a:schemeClr val="accent6"/>
                </a:solidFill>
              </a:rPr>
              <a:t>Urinary tract infection</a:t>
            </a:r>
          </a:p>
          <a:p>
            <a:r>
              <a:rPr lang="en-AU" sz="1000">
                <a:solidFill>
                  <a:schemeClr val="accent6"/>
                </a:solidFill>
              </a:rPr>
              <a:t>Exacerbation of prostatic hypertrophy</a:t>
            </a:r>
          </a:p>
        </p:txBody>
      </p:sp>
      <p:sp>
        <p:nvSpPr>
          <p:cNvPr id="14" name="Eye">
            <a:extLst>
              <a:ext uri="{FF2B5EF4-FFF2-40B4-BE49-F238E27FC236}">
                <a16:creationId xmlns:a16="http://schemas.microsoft.com/office/drawing/2014/main" id="{6AC39863-1119-49EF-8A86-9618A7DBD48C}"/>
              </a:ext>
            </a:extLst>
          </p:cNvPr>
          <p:cNvSpPr txBox="1"/>
          <p:nvPr/>
        </p:nvSpPr>
        <p:spPr>
          <a:xfrm>
            <a:off x="8801999" y="1141703"/>
            <a:ext cx="856351" cy="947034"/>
          </a:xfrm>
          <a:prstGeom prst="roundRect">
            <a:avLst>
              <a:gd name="adj" fmla="val 8617"/>
            </a:avLst>
          </a:prstGeom>
          <a:solidFill>
            <a:schemeClr val="accent1">
              <a:alpha val="10000"/>
            </a:schemeClr>
          </a:solidFill>
          <a:ln w="12700">
            <a:solidFill>
              <a:schemeClr val="accent1"/>
            </a:solidFill>
          </a:ln>
        </p:spPr>
        <p:txBody>
          <a:bodyPr wrap="square" numCol="1" spcCol="180000" rtlCol="0">
            <a:noAutofit/>
          </a:bodyPr>
          <a:lstStyle/>
          <a:p>
            <a:r>
              <a:rPr lang="en-AU" sz="1000" b="1">
                <a:solidFill>
                  <a:schemeClr val="accent1"/>
                </a:solidFill>
              </a:rPr>
              <a:t>KEY</a:t>
            </a:r>
          </a:p>
          <a:p>
            <a:r>
              <a:rPr lang="en-AU" sz="1200" b="1"/>
              <a:t>System:</a:t>
            </a:r>
          </a:p>
          <a:p>
            <a:r>
              <a:rPr lang="en-AU" sz="1000">
                <a:solidFill>
                  <a:schemeClr val="accent5"/>
                </a:solidFill>
              </a:rPr>
              <a:t>Mild</a:t>
            </a:r>
          </a:p>
          <a:p>
            <a:r>
              <a:rPr lang="en-AU" sz="1000">
                <a:solidFill>
                  <a:schemeClr val="accent2"/>
                </a:solidFill>
              </a:rPr>
              <a:t>Moderate</a:t>
            </a:r>
          </a:p>
          <a:p>
            <a:r>
              <a:rPr lang="en-AU" sz="1000">
                <a:solidFill>
                  <a:schemeClr val="accent6"/>
                </a:solidFill>
              </a:rPr>
              <a:t>Severe</a:t>
            </a:r>
          </a:p>
        </p:txBody>
      </p:sp>
    </p:spTree>
    <p:extLst>
      <p:ext uri="{BB962C8B-B14F-4D97-AF65-F5344CB8AC3E}">
        <p14:creationId xmlns:p14="http://schemas.microsoft.com/office/powerpoint/2010/main" val="152233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ABFD19-2CA5-344F-9A12-8AF62B80C514}"/>
              </a:ext>
            </a:extLst>
          </p:cNvPr>
          <p:cNvSpPr/>
          <p:nvPr/>
        </p:nvSpPr>
        <p:spPr>
          <a:xfrm>
            <a:off x="610717" y="1244600"/>
            <a:ext cx="8767369" cy="3590747"/>
          </a:xfrm>
          <a:prstGeom prst="rect">
            <a:avLst/>
          </a:prstGeom>
          <a:solidFill>
            <a:srgbClr val="F0F7E8"/>
          </a:solidFill>
          <a:ln>
            <a:noFill/>
          </a:ln>
        </p:spPr>
        <p:style>
          <a:lnRef idx="1">
            <a:schemeClr val="accent5"/>
          </a:lnRef>
          <a:fillRef idx="3">
            <a:schemeClr val="accent5"/>
          </a:fillRef>
          <a:effectRef idx="2">
            <a:schemeClr val="accent5"/>
          </a:effectRef>
          <a:fontRef idx="minor">
            <a:schemeClr val="lt1"/>
          </a:fontRef>
        </p:style>
        <p:txBody>
          <a:bodyPr rtlCol="0" anchor="t"/>
          <a:lstStyle/>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Colin is an 81-year-old resident in your facility and has been newly diagnosed with 			Parkinson’s disease. His wife died 2 years ago. His care staff reported that he 				has been more forgetful and unsteady on his feet. He has also been complaining				of dry eyes and constipation. </a:t>
            </a:r>
            <a:endParaRPr lang="en-AU" sz="1400">
              <a:solidFill>
                <a:schemeClr val="tx1"/>
              </a:solidFill>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B26C9F8A-43D4-304B-8849-130DB15A1E65}"/>
              </a:ext>
            </a:extLst>
          </p:cNvPr>
          <p:cNvSpPr>
            <a:spLocks noGrp="1"/>
          </p:cNvSpPr>
          <p:nvPr>
            <p:ph type="title"/>
          </p:nvPr>
        </p:nvSpPr>
        <p:spPr>
          <a:xfrm>
            <a:off x="508000" y="227282"/>
            <a:ext cx="8064500" cy="907785"/>
          </a:xfrm>
        </p:spPr>
        <p:txBody>
          <a:bodyPr/>
          <a:lstStyle/>
          <a:p>
            <a:r>
              <a:rPr lang="en-US"/>
              <a:t>Meet Colin</a:t>
            </a:r>
          </a:p>
        </p:txBody>
      </p:sp>
      <p:sp>
        <p:nvSpPr>
          <p:cNvPr id="5" name="Text Placeholder 4">
            <a:extLst>
              <a:ext uri="{FF2B5EF4-FFF2-40B4-BE49-F238E27FC236}">
                <a16:creationId xmlns:a16="http://schemas.microsoft.com/office/drawing/2014/main" id="{00D17FB6-0028-41BE-9642-3637F97D17C8}"/>
              </a:ext>
            </a:extLst>
          </p:cNvPr>
          <p:cNvSpPr>
            <a:spLocks noGrp="1"/>
          </p:cNvSpPr>
          <p:nvPr>
            <p:ph type="body" sz="quarter" idx="11"/>
          </p:nvPr>
        </p:nvSpPr>
        <p:spPr/>
        <p:txBody>
          <a:bodyPr/>
          <a:lstStyle/>
          <a:p>
            <a:endParaRPr lang="en-AU"/>
          </a:p>
        </p:txBody>
      </p:sp>
      <p:graphicFrame>
        <p:nvGraphicFramePr>
          <p:cNvPr id="8" name="Table 8">
            <a:extLst>
              <a:ext uri="{FF2B5EF4-FFF2-40B4-BE49-F238E27FC236}">
                <a16:creationId xmlns:a16="http://schemas.microsoft.com/office/drawing/2014/main" id="{B995445D-3ABC-B845-8B8F-0D879DA1244E}"/>
              </a:ext>
            </a:extLst>
          </p:cNvPr>
          <p:cNvGraphicFramePr>
            <a:graphicFrameLocks noGrp="1"/>
          </p:cNvGraphicFramePr>
          <p:nvPr>
            <p:extLst>
              <p:ext uri="{D42A27DB-BD31-4B8C-83A1-F6EECF244321}">
                <p14:modId xmlns:p14="http://schemas.microsoft.com/office/powerpoint/2010/main" val="2112996092"/>
              </p:ext>
            </p:extLst>
          </p:nvPr>
        </p:nvGraphicFramePr>
        <p:xfrm>
          <a:off x="759631" y="2786387"/>
          <a:ext cx="8469540" cy="1875434"/>
        </p:xfrm>
        <a:graphic>
          <a:graphicData uri="http://schemas.openxmlformats.org/drawingml/2006/table">
            <a:tbl>
              <a:tblPr firstRow="1" bandRow="1">
                <a:tableStyleId>{5C22544A-7EE6-4342-B048-85BDC9FD1C3A}</a:tableStyleId>
              </a:tblPr>
              <a:tblGrid>
                <a:gridCol w="1644459">
                  <a:extLst>
                    <a:ext uri="{9D8B030D-6E8A-4147-A177-3AD203B41FA5}">
                      <a16:colId xmlns:a16="http://schemas.microsoft.com/office/drawing/2014/main" val="3365793279"/>
                    </a:ext>
                  </a:extLst>
                </a:gridCol>
                <a:gridCol w="2604211">
                  <a:extLst>
                    <a:ext uri="{9D8B030D-6E8A-4147-A177-3AD203B41FA5}">
                      <a16:colId xmlns:a16="http://schemas.microsoft.com/office/drawing/2014/main" val="843911234"/>
                    </a:ext>
                  </a:extLst>
                </a:gridCol>
                <a:gridCol w="4220870">
                  <a:extLst>
                    <a:ext uri="{9D8B030D-6E8A-4147-A177-3AD203B41FA5}">
                      <a16:colId xmlns:a16="http://schemas.microsoft.com/office/drawing/2014/main" val="1786893449"/>
                    </a:ext>
                  </a:extLst>
                </a:gridCol>
              </a:tblGrid>
              <a:tr h="1875434">
                <a:tc>
                  <a:txBody>
                    <a:bodyPr/>
                    <a:lstStyle/>
                    <a:p>
                      <a:pPr>
                        <a:spcAft>
                          <a:spcPts val="600"/>
                        </a:spcAft>
                      </a:pPr>
                      <a:r>
                        <a:rPr lang="en-US" sz="1000">
                          <a:solidFill>
                            <a:schemeClr val="tx1"/>
                          </a:solidFill>
                        </a:rPr>
                        <a:t>Medical history</a:t>
                      </a:r>
                    </a:p>
                    <a:p>
                      <a:r>
                        <a:rPr lang="en-US" sz="1000" b="0">
                          <a:solidFill>
                            <a:schemeClr val="tx1"/>
                          </a:solidFill>
                        </a:rPr>
                        <a:t>Parkinson’s disease</a:t>
                      </a:r>
                    </a:p>
                    <a:p>
                      <a:r>
                        <a:rPr lang="en-US" sz="1000" b="0">
                          <a:solidFill>
                            <a:schemeClr val="tx1"/>
                          </a:solidFill>
                        </a:rPr>
                        <a:t>Hypertension</a:t>
                      </a:r>
                    </a:p>
                    <a:p>
                      <a:r>
                        <a:rPr lang="en-US" sz="1000" b="0" err="1">
                          <a:solidFill>
                            <a:schemeClr val="tx1"/>
                          </a:solidFill>
                        </a:rPr>
                        <a:t>Hyperlipidaemia</a:t>
                      </a:r>
                      <a:endParaRPr lang="en-US" sz="1000" b="0">
                        <a:solidFill>
                          <a:schemeClr val="tx1"/>
                        </a:solidFill>
                      </a:endParaRPr>
                    </a:p>
                    <a:p>
                      <a:r>
                        <a:rPr lang="en-US" sz="1000" b="0">
                          <a:solidFill>
                            <a:schemeClr val="tx1"/>
                          </a:solidFill>
                        </a:rPr>
                        <a:t>Depression</a:t>
                      </a:r>
                    </a:p>
                    <a:p>
                      <a:r>
                        <a:rPr lang="en-US" sz="1000" b="0">
                          <a:solidFill>
                            <a:schemeClr val="tx1"/>
                          </a:solidFill>
                        </a:rPr>
                        <a:t>Type 2 diabetes</a:t>
                      </a:r>
                    </a:p>
                    <a:p>
                      <a:r>
                        <a:rPr lang="en-US" sz="1000" b="0">
                          <a:solidFill>
                            <a:schemeClr val="tx1"/>
                          </a:solidFill>
                        </a:rPr>
                        <a:t>Chronic back pain</a:t>
                      </a:r>
                    </a:p>
                    <a:p>
                      <a:r>
                        <a:rPr lang="en-US" sz="1000" b="0">
                          <a:solidFill>
                            <a:schemeClr val="tx1"/>
                          </a:solidFill>
                        </a:rPr>
                        <a:t>Osteoarthritis</a:t>
                      </a:r>
                    </a:p>
                  </a:txBody>
                  <a:tcPr>
                    <a:solidFill>
                      <a:srgbClr val="F0F7E8"/>
                    </a:solidFill>
                  </a:tcPr>
                </a:tc>
                <a:tc>
                  <a:txBody>
                    <a:bodyPr/>
                    <a:lstStyle/>
                    <a:p>
                      <a:pPr>
                        <a:spcAft>
                          <a:spcPts val="600"/>
                        </a:spcAft>
                      </a:pPr>
                      <a:r>
                        <a:rPr lang="en-US" sz="1000">
                          <a:solidFill>
                            <a:schemeClr val="tx1"/>
                          </a:solidFill>
                        </a:rPr>
                        <a:t>Social history</a:t>
                      </a:r>
                    </a:p>
                    <a:p>
                      <a:r>
                        <a:rPr lang="en-US" sz="1000" b="0">
                          <a:solidFill>
                            <a:schemeClr val="tx1"/>
                          </a:solidFill>
                        </a:rPr>
                        <a:t>Widowed</a:t>
                      </a:r>
                    </a:p>
                    <a:p>
                      <a:r>
                        <a:rPr lang="en-US" sz="1000" b="0">
                          <a:solidFill>
                            <a:schemeClr val="tx1"/>
                          </a:solidFill>
                        </a:rPr>
                        <a:t>Requires 1x assistance in </a:t>
                      </a:r>
                      <a:br>
                        <a:rPr lang="en-US" sz="1000" b="0">
                          <a:solidFill>
                            <a:schemeClr val="tx1"/>
                          </a:solidFill>
                        </a:rPr>
                      </a:br>
                      <a:r>
                        <a:rPr lang="en-US" sz="1000" b="0">
                          <a:solidFill>
                            <a:schemeClr val="tx1"/>
                          </a:solidFill>
                        </a:rPr>
                        <a:t>activities of daily living (ADLs)</a:t>
                      </a:r>
                    </a:p>
                    <a:p>
                      <a:pPr>
                        <a:spcAft>
                          <a:spcPts val="600"/>
                        </a:spcAft>
                      </a:pPr>
                      <a:endParaRPr lang="en-US" sz="1000">
                        <a:solidFill>
                          <a:schemeClr val="tx1"/>
                        </a:solidFill>
                      </a:endParaRPr>
                    </a:p>
                    <a:p>
                      <a:pPr>
                        <a:spcAft>
                          <a:spcPts val="600"/>
                        </a:spcAft>
                      </a:pPr>
                      <a:r>
                        <a:rPr lang="en-US" sz="1000">
                          <a:solidFill>
                            <a:schemeClr val="tx1"/>
                          </a:solidFill>
                        </a:rPr>
                        <a:t>Allergies</a:t>
                      </a:r>
                    </a:p>
                    <a:p>
                      <a:r>
                        <a:rPr lang="en-US" sz="1000" b="0">
                          <a:solidFill>
                            <a:schemeClr val="tx1"/>
                          </a:solidFill>
                        </a:rPr>
                        <a:t>Nil</a:t>
                      </a:r>
                    </a:p>
                    <a:p>
                      <a:endParaRPr lang="en-US" sz="1000"/>
                    </a:p>
                  </a:txBody>
                  <a:tcPr>
                    <a:solidFill>
                      <a:srgbClr val="F0F7E8"/>
                    </a:solidFill>
                  </a:tcPr>
                </a:tc>
                <a:tc>
                  <a:txBody>
                    <a:bodyPr/>
                    <a:lstStyle/>
                    <a:p>
                      <a:pPr>
                        <a:spcAft>
                          <a:spcPts val="600"/>
                        </a:spcAft>
                      </a:pPr>
                      <a:r>
                        <a:rPr lang="en-US" sz="1000">
                          <a:solidFill>
                            <a:schemeClr val="tx1"/>
                          </a:solidFill>
                        </a:rPr>
                        <a:t>Medicines</a:t>
                      </a:r>
                    </a:p>
                    <a:p>
                      <a:r>
                        <a:rPr lang="en-US" sz="1000" b="0">
                          <a:solidFill>
                            <a:schemeClr val="tx1"/>
                          </a:solidFill>
                        </a:rPr>
                        <a:t>metformin 1 g tablet twice daily</a:t>
                      </a:r>
                    </a:p>
                    <a:p>
                      <a:r>
                        <a:rPr lang="en-US" sz="1000" b="0" err="1">
                          <a:solidFill>
                            <a:schemeClr val="tx1"/>
                          </a:solidFill>
                        </a:rPr>
                        <a:t>tapentadol</a:t>
                      </a:r>
                      <a:r>
                        <a:rPr lang="en-US" sz="1000" b="0">
                          <a:solidFill>
                            <a:schemeClr val="tx1"/>
                          </a:solidFill>
                        </a:rPr>
                        <a:t> 100 mg SR tablet daily</a:t>
                      </a:r>
                    </a:p>
                    <a:p>
                      <a:r>
                        <a:rPr lang="en-US" sz="1000" b="0">
                          <a:solidFill>
                            <a:schemeClr val="tx1"/>
                          </a:solidFill>
                        </a:rPr>
                        <a:t>rosuvastatin 10 mg tablet at night</a:t>
                      </a:r>
                    </a:p>
                    <a:p>
                      <a:r>
                        <a:rPr lang="en-US" sz="1000" b="0">
                          <a:solidFill>
                            <a:schemeClr val="tx1"/>
                          </a:solidFill>
                        </a:rPr>
                        <a:t>sertraline 50 mg tablet daily</a:t>
                      </a:r>
                    </a:p>
                    <a:p>
                      <a:r>
                        <a:rPr lang="en-US" sz="1000" b="0">
                          <a:solidFill>
                            <a:schemeClr val="tx1"/>
                          </a:solidFill>
                        </a:rPr>
                        <a:t>telmisartan 80 mg tablet in the morning</a:t>
                      </a:r>
                    </a:p>
                    <a:p>
                      <a:r>
                        <a:rPr lang="en-US" sz="1000" b="0">
                          <a:solidFill>
                            <a:schemeClr val="tx1"/>
                          </a:solidFill>
                        </a:rPr>
                        <a:t>temazepam 10 mg tablet at night</a:t>
                      </a:r>
                    </a:p>
                    <a:p>
                      <a:r>
                        <a:rPr lang="en-US" sz="1000" b="0">
                          <a:solidFill>
                            <a:schemeClr val="tx1"/>
                          </a:solidFill>
                        </a:rPr>
                        <a:t>levodopa/carbidopa 100 mg/25 mg tablet three times daily</a:t>
                      </a:r>
                    </a:p>
                    <a:p>
                      <a:r>
                        <a:rPr lang="en-US" sz="1000" b="0">
                          <a:solidFill>
                            <a:schemeClr val="tx1"/>
                          </a:solidFill>
                        </a:rPr>
                        <a:t>docusate with senna two tablets twice daily</a:t>
                      </a:r>
                    </a:p>
                    <a:p>
                      <a:r>
                        <a:rPr lang="en-US" sz="1000" b="0">
                          <a:solidFill>
                            <a:schemeClr val="tx1"/>
                          </a:solidFill>
                        </a:rPr>
                        <a:t>Movicol sachet when required</a:t>
                      </a:r>
                    </a:p>
                    <a:p>
                      <a:r>
                        <a:rPr lang="en-US" sz="1000" b="0" err="1">
                          <a:solidFill>
                            <a:schemeClr val="tx1"/>
                          </a:solidFill>
                        </a:rPr>
                        <a:t>Optive</a:t>
                      </a:r>
                      <a:r>
                        <a:rPr lang="en-US" sz="1000" b="0">
                          <a:solidFill>
                            <a:schemeClr val="tx1"/>
                          </a:solidFill>
                        </a:rPr>
                        <a:t> lubricant eye drops one to two drops in each eye when required</a:t>
                      </a:r>
                    </a:p>
                  </a:txBody>
                  <a:tcPr>
                    <a:solidFill>
                      <a:srgbClr val="F0F7E8"/>
                    </a:solidFill>
                  </a:tcPr>
                </a:tc>
                <a:extLst>
                  <a:ext uri="{0D108BD9-81ED-4DB2-BD59-A6C34878D82A}">
                    <a16:rowId xmlns:a16="http://schemas.microsoft.com/office/drawing/2014/main" val="2679190076"/>
                  </a:ext>
                </a:extLst>
              </a:tr>
            </a:tbl>
          </a:graphicData>
        </a:graphic>
      </p:graphicFrame>
      <p:pic>
        <p:nvPicPr>
          <p:cNvPr id="7" name="Picture 6">
            <a:extLst>
              <a:ext uri="{FF2B5EF4-FFF2-40B4-BE49-F238E27FC236}">
                <a16:creationId xmlns:a16="http://schemas.microsoft.com/office/drawing/2014/main" id="{F0DD979F-DF7C-6E45-8432-294D2A979D1F}"/>
              </a:ext>
            </a:extLst>
          </p:cNvPr>
          <p:cNvPicPr>
            <a:picLocks noChangeAspect="1"/>
          </p:cNvPicPr>
          <p:nvPr/>
        </p:nvPicPr>
        <p:blipFill>
          <a:blip r:embed="rId3"/>
          <a:stretch>
            <a:fillRect/>
          </a:stretch>
        </p:blipFill>
        <p:spPr>
          <a:xfrm>
            <a:off x="595349" y="1122367"/>
            <a:ext cx="1498600" cy="1625600"/>
          </a:xfrm>
          <a:prstGeom prst="rect">
            <a:avLst/>
          </a:prstGeom>
        </p:spPr>
      </p:pic>
    </p:spTree>
    <p:extLst>
      <p:ext uri="{BB962C8B-B14F-4D97-AF65-F5344CB8AC3E}">
        <p14:creationId xmlns:p14="http://schemas.microsoft.com/office/powerpoint/2010/main" val="1978199422"/>
      </p:ext>
    </p:extLst>
  </p:cSld>
  <p:clrMapOvr>
    <a:masterClrMapping/>
  </p:clrMapOvr>
</p:sld>
</file>

<file path=ppt/theme/theme1.xml><?xml version="1.0" encoding="utf-8"?>
<a:theme xmlns:a="http://schemas.openxmlformats.org/drawingml/2006/main" name="NPS_template_theme2">
  <a:themeElements>
    <a:clrScheme name="NPS MedicineWise">
      <a:dk1>
        <a:srgbClr val="000000"/>
      </a:dk1>
      <a:lt1>
        <a:srgbClr val="FFFFFF"/>
      </a:lt1>
      <a:dk2>
        <a:srgbClr val="00326C"/>
      </a:dk2>
      <a:lt2>
        <a:srgbClr val="F7B71E"/>
      </a:lt2>
      <a:accent1>
        <a:srgbClr val="401E6C"/>
      </a:accent1>
      <a:accent2>
        <a:srgbClr val="F47B28"/>
      </a:accent2>
      <a:accent3>
        <a:srgbClr val="81BD41"/>
      </a:accent3>
      <a:accent4>
        <a:srgbClr val="00326C"/>
      </a:accent4>
      <a:accent5>
        <a:srgbClr val="00AEEF"/>
      </a:accent5>
      <a:accent6>
        <a:srgbClr val="D73347"/>
      </a:accent6>
      <a:hlink>
        <a:srgbClr val="0000FF"/>
      </a:hlink>
      <a:folHlink>
        <a:srgbClr val="800080"/>
      </a:folHlink>
    </a:clrScheme>
    <a:fontScheme name="NPS MedicineWisa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8575" cap="sq">
          <a:miter lim="800000"/>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PS MedicineWise.potx" id="{538491C8-2764-4D34-B2A8-3AE8D8C1305C}" vid="{BA343696-1309-4589-8B16-4576913AD1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WD Health Project Output" ma:contentTypeID="0x01010081989C2BD4E57C4CBCC679DFC77B692A090401006A8E9C54029CB84FB01AA900F80F71CF" ma:contentTypeVersion="0" ma:contentTypeDescription="What We've Done - Health Project Output. If the options available are not suitable for any column below, please email servicedesk@nps.org.au to request an addition." ma:contentTypeScope="" ma:versionID="698db9cd9fa23a49fcd5e0cdcc8f6075">
  <xsd:schema xmlns:xsd="http://www.w3.org/2001/XMLSchema" xmlns:xs="http://www.w3.org/2001/XMLSchema" xmlns:p="http://schemas.microsoft.com/office/2006/metadata/properties" xmlns:ns2="81348d9c-1cc5-4b3b-8e15-6dd12d470b88" targetNamespace="http://schemas.microsoft.com/office/2006/metadata/properties" ma:root="true" ma:fieldsID="7e96159e979d511bc978f6c2b216ad14" ns2:_="">
    <xsd:import namespace="81348d9c-1cc5-4b3b-8e15-6dd12d470b88"/>
    <xsd:element name="properties">
      <xsd:complexType>
        <xsd:sequence>
          <xsd:element name="documentManagement">
            <xsd:complexType>
              <xsd:all>
                <xsd:element ref="ns2:HealthProject" minOccurs="0"/>
                <xsd:element ref="ns2:ae87646631494269b32b7096ed1c6c63" minOccurs="0"/>
                <xsd:element ref="ns2:TaxCatchAll" minOccurs="0"/>
                <xsd:element ref="ns2:TaxCatchAllLabel" minOccurs="0"/>
                <xsd:element ref="ns2:f8943191780d475987777758a28d909c" minOccurs="0"/>
                <xsd:element ref="ns2:fa6c1b8b0cc2431d9705c8a16216ef9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348d9c-1cc5-4b3b-8e15-6dd12d470b88" elementFormDefault="qualified">
    <xsd:import namespace="http://schemas.microsoft.com/office/2006/documentManagement/types"/>
    <xsd:import namespace="http://schemas.microsoft.com/office/infopath/2007/PartnerControls"/>
    <xsd:element name="HealthProject" ma:index="3" nillable="true" ma:displayName="Health Project" ma:list="{48ed0e11-0a7b-48f5-900f-d97bf08f556c}" ma:internalName="HealthProject" ma:readOnly="false" ma:showField="HealthProject_Title" ma:web="81348d9c-1cc5-4b3b-8e15-6dd12d470b88">
      <xsd:simpleType>
        <xsd:restriction base="dms:Lookup"/>
      </xsd:simpleType>
    </xsd:element>
    <xsd:element name="ae87646631494269b32b7096ed1c6c63" ma:index="8" nillable="true" ma:taxonomy="true" ma:internalName="ae87646631494269b32b7096ed1c6c63" ma:taxonomyFieldName="OutputType" ma:displayName="Output Type" ma:readOnly="false" ma:default="" ma:fieldId="{ae876466-3149-4269-b32b-7096ed1c6c63}" ma:taxonomyMulti="true" ma:sspId="afef6c28-b4e4-441e-a1b8-fd823a81cf53" ma:termSetId="c9e0f7a9-5d7a-4dea-958b-504ccf59065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fefef506-6a88-44c1-a29d-b2d983ca1247}" ma:internalName="TaxCatchAll" ma:showField="CatchAllData" ma:web="81348d9c-1cc5-4b3b-8e15-6dd12d470b8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fefef506-6a88-44c1-a29d-b2d983ca1247}" ma:internalName="TaxCatchAllLabel" ma:readOnly="true" ma:showField="CatchAllDataLabel" ma:web="81348d9c-1cc5-4b3b-8e15-6dd12d470b88">
      <xsd:complexType>
        <xsd:complexContent>
          <xsd:extension base="dms:MultiChoiceLookup">
            <xsd:sequence>
              <xsd:element name="Value" type="dms:Lookup" maxOccurs="unbounded" minOccurs="0" nillable="true"/>
            </xsd:sequence>
          </xsd:extension>
        </xsd:complexContent>
      </xsd:complexType>
    </xsd:element>
    <xsd:element name="f8943191780d475987777758a28d909c" ma:index="12" nillable="true" ma:taxonomy="true" ma:internalName="f8943191780d475987777758a28d909c" ma:taxonomyFieldName="Audience1" ma:displayName="Audience" ma:default="" ma:fieldId="{f8943191-780d-4759-8777-7758a28d909c}" ma:taxonomyMulti="true" ma:sspId="afef6c28-b4e4-441e-a1b8-fd823a81cf53" ma:termSetId="4a4e86f5-5301-4782-82fa-7570bf7ee76b" ma:anchorId="00000000-0000-0000-0000-000000000000" ma:open="false" ma:isKeyword="false">
      <xsd:complexType>
        <xsd:sequence>
          <xsd:element ref="pc:Terms" minOccurs="0" maxOccurs="1"/>
        </xsd:sequence>
      </xsd:complexType>
    </xsd:element>
    <xsd:element name="fa6c1b8b0cc2431d9705c8a16216ef94" ma:index="14" nillable="true" ma:taxonomy="true" ma:internalName="fa6c1b8b0cc2431d9705c8a16216ef94" ma:taxonomyFieldName="MedicalTopic" ma:displayName="Health Topic" ma:readOnly="false" ma:default="" ma:fieldId="{fa6c1b8b-0cc2-431d-9705-c8a16216ef94}" ma:sspId="afef6c28-b4e4-441e-a1b8-fd823a81cf53" ma:termSetId="6f314ab6-5ca2-47c8-bffa-8c9ea3d8a03d"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348d9c-1cc5-4b3b-8e15-6dd12d470b88">
      <Value>1291</Value>
      <Value>1337</Value>
      <Value>1336</Value>
      <Value>1689</Value>
      <Value>4527</Value>
      <Value>1344</Value>
      <Value>1718</Value>
    </TaxCatchAll>
    <f8943191780d475987777758a28d909c xmlns="81348d9c-1cc5-4b3b-8e15-6dd12d470b88">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889f7271-747e-4221-bbda-ca4fc270ca98</TermId>
        </TermInfo>
        <TermInfo xmlns="http://schemas.microsoft.com/office/infopath/2007/PartnerControls">
          <TermName xmlns="http://schemas.microsoft.com/office/infopath/2007/PartnerControls">Residential Aged Care staff</TermName>
          <TermId xmlns="http://schemas.microsoft.com/office/infopath/2007/PartnerControls">6d7e9d93-be8a-4939-9250-863286ec4672</TermId>
        </TermInfo>
        <TermInfo xmlns="http://schemas.microsoft.com/office/infopath/2007/PartnerControls">
          <TermName xmlns="http://schemas.microsoft.com/office/infopath/2007/PartnerControls">General Practitioner</TermName>
          <TermId xmlns="http://schemas.microsoft.com/office/infopath/2007/PartnerControls">af89d8a5-065a-45d7-964c-9ac54ee99123</TermId>
        </TermInfo>
        <TermInfo xmlns="http://schemas.microsoft.com/office/infopath/2007/PartnerControls">
          <TermName xmlns="http://schemas.microsoft.com/office/infopath/2007/PartnerControls">Nurse</TermName>
          <TermId xmlns="http://schemas.microsoft.com/office/infopath/2007/PartnerControls">4436c817-e759-436b-9576-cff9410eab10</TermId>
        </TermInfo>
        <TermInfo xmlns="http://schemas.microsoft.com/office/infopath/2007/PartnerControls">
          <TermName xmlns="http://schemas.microsoft.com/office/infopath/2007/PartnerControls">Pharmacist</TermName>
          <TermId xmlns="http://schemas.microsoft.com/office/infopath/2007/PartnerControls">0e1b979a-36c7-4be8-abbd-66e55cf541fe</TermId>
        </TermInfo>
      </Terms>
    </f8943191780d475987777758a28d909c>
    <fa6c1b8b0cc2431d9705c8a16216ef94 xmlns="81348d9c-1cc5-4b3b-8e15-6dd12d470b88">
      <Terms xmlns="http://schemas.microsoft.com/office/infopath/2007/PartnerControls">
        <TermInfo xmlns="http://schemas.microsoft.com/office/infopath/2007/PartnerControls">
          <TermName xmlns="http://schemas.microsoft.com/office/infopath/2007/PartnerControls">Medicines in Older People</TermName>
          <TermId xmlns="http://schemas.microsoft.com/office/infopath/2007/PartnerControls">aba00a45-90b7-496f-8439-52dd4bdd168c</TermId>
        </TermInfo>
      </Terms>
    </fa6c1b8b0cc2431d9705c8a16216ef94>
    <HealthProject xmlns="81348d9c-1cc5-4b3b-8e15-6dd12d470b88">260</HealthProject>
    <ae87646631494269b32b7096ed1c6c63 xmlns="81348d9c-1cc5-4b3b-8e15-6dd12d470b88">
      <Terms xmlns="http://schemas.microsoft.com/office/infopath/2007/PartnerControls">
        <TermInfo xmlns="http://schemas.microsoft.com/office/infopath/2007/PartnerControls">
          <TermName xmlns="http://schemas.microsoft.com/office/infopath/2007/PartnerControls">Small Group Meeting Slides</TermName>
          <TermId xmlns="http://schemas.microsoft.com/office/infopath/2007/PartnerControls">9de10b26-5ac6-4ac8-9f5f-5de75ce2b25c</TermId>
        </TermInfo>
      </Terms>
    </ae87646631494269b32b7096ed1c6c6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A33F1C-D8DA-4E45-B8B1-4981F80EDA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348d9c-1cc5-4b3b-8e15-6dd12d470b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E7F639-78A6-4237-94F3-1BC8B6D2B200}">
  <ds:schemaRefs>
    <ds:schemaRef ds:uri="http://purl.org/dc/elements/1.1/"/>
    <ds:schemaRef ds:uri="http://schemas.microsoft.com/office/2006/metadata/properties"/>
    <ds:schemaRef ds:uri="http://schemas.openxmlformats.org/package/2006/metadata/core-properties"/>
    <ds:schemaRef ds:uri="81348d9c-1cc5-4b3b-8e15-6dd12d470b88"/>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8EC93E8-5DF8-460C-91DA-7481E42CED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3476</Words>
  <Application>Microsoft Office PowerPoint</Application>
  <PresentationFormat>Custom</PresentationFormat>
  <Paragraphs>498</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Times New Roman</vt:lpstr>
      <vt:lpstr>Wingdings 2</vt:lpstr>
      <vt:lpstr>NPS_template_theme2</vt:lpstr>
      <vt:lpstr>Anticholinergic burden program</vt:lpstr>
      <vt:lpstr>Today</vt:lpstr>
      <vt:lpstr>What is quality use of medicines?1</vt:lpstr>
      <vt:lpstr>PowerPoint Presentation</vt:lpstr>
      <vt:lpstr>Anticholinergic burden: an important QUM issue</vt:lpstr>
      <vt:lpstr>Compounding effects of anticholinergic and sedative medicines</vt:lpstr>
      <vt:lpstr>Quality Indicator Program</vt:lpstr>
      <vt:lpstr>Anticholinergic effects  and potential outcomes</vt:lpstr>
      <vt:lpstr>Meet Colin</vt:lpstr>
      <vt:lpstr>Examples of medicines with  anticholinergic effects1,2</vt:lpstr>
      <vt:lpstr>Impact on patient health outcomes1,2</vt:lpstr>
      <vt:lpstr>How would you assess anticholinergic burden?</vt:lpstr>
      <vt:lpstr>PowerPoint Presentation</vt:lpstr>
      <vt:lpstr>Back to Colin</vt:lpstr>
      <vt:lpstr>Person-centred care for older people1</vt:lpstr>
      <vt:lpstr>Multidisciplinary opportunities</vt:lpstr>
      <vt:lpstr>RMMR patient consent changes after June 2020</vt:lpstr>
      <vt:lpstr>RMMR referrals1</vt:lpstr>
      <vt:lpstr>PowerPoint Presentation</vt:lpstr>
      <vt:lpstr>Back to Colin</vt:lpstr>
      <vt:lpstr>Management guidance1–3</vt:lpstr>
      <vt:lpstr>Management guidance1–3 </vt:lpstr>
      <vt:lpstr>Management guidance1–3</vt:lpstr>
      <vt:lpstr>Monitoring withdrawal effects when deprescribing1</vt:lpstr>
      <vt:lpstr>Managing anticholinergic side effects</vt:lpstr>
      <vt:lpstr>PowerPoint Presentation</vt:lpstr>
      <vt:lpstr>Anticholinergic burden activity</vt:lpstr>
      <vt:lpstr>Anticholinergic burden:  a toolkit to improve resident outcomes in aged care facilities</vt:lpstr>
      <vt:lpstr>Anticholinergic burden:  a toolkit to improve resident outcomes in aged care facilities</vt:lpstr>
      <vt:lpstr>PowerPoint Presentation</vt:lpstr>
      <vt:lpstr>Toolkit: identifying and assessing anticholinergic burden</vt:lpstr>
      <vt:lpstr>Toolkit: managing anticholinergic burden</vt:lpstr>
      <vt:lpstr>Toolkit: using a person-centred approach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NPS MedicineWise</dc:title>
  <dc:creator>Jey Man</dc:creator>
  <cp:lastModifiedBy>Jane Allman</cp:lastModifiedBy>
  <cp:revision>2</cp:revision>
  <cp:lastPrinted>2022-02-01T00:02:04Z</cp:lastPrinted>
  <dcterms:created xsi:type="dcterms:W3CDTF">2020-03-08T01:15:55Z</dcterms:created>
  <dcterms:modified xsi:type="dcterms:W3CDTF">2022-10-18T02:41:39Z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0x01010081989C2BD4E57C4CBCC679DFC77B692A090401006A8E9C54029CB84FB01AA900F80F71CF</vt:lpwstr>
  </property>
  <property fmtid="{D5CDD505-2E9C-101B-9397-08002B2CF9AE}" pid="3" name="f8943191780d475987777758a28d909c">
    <vt:lpwstr/>
  </property>
  <property fmtid="{D5CDD505-2E9C-101B-9397-08002B2CF9AE}" pid="4" name="TaxKeyword">
    <vt:lpwstr/>
  </property>
  <property fmtid="{D5CDD505-2E9C-101B-9397-08002B2CF9AE}" pid="5" name="OutputType">
    <vt:lpwstr>4527;#Small Group Meeting Slides|9de10b26-5ac6-4ac8-9f5f-5de75ce2b25c</vt:lpwstr>
  </property>
  <property fmtid="{D5CDD505-2E9C-101B-9397-08002B2CF9AE}" pid="6" name="MedicalTopic">
    <vt:lpwstr>1689;#Medicines in Older People|aba00a45-90b7-496f-8439-52dd4bdd168c</vt:lpwstr>
  </property>
  <property fmtid="{D5CDD505-2E9C-101B-9397-08002B2CF9AE}" pid="7" name="fa6c1b8b0cc2431d9705c8a16216ef94">
    <vt:lpwstr/>
  </property>
  <property fmtid="{D5CDD505-2E9C-101B-9397-08002B2CF9AE}" pid="8" name="ae87646631494269b32b7096ed1c6c63">
    <vt:lpwstr/>
  </property>
  <property fmtid="{D5CDD505-2E9C-101B-9397-08002B2CF9AE}" pid="9" name="Audience1">
    <vt:lpwstr>1291;#Internal|889f7271-747e-4221-bbda-ca4fc270ca98;#1718;#Residential Aged Care staff|6d7e9d93-be8a-4939-9250-863286ec4672;#1336;#General Practitioner|af89d8a5-065a-45d7-964c-9ac54ee99123;#1344;#Nurse|4436c817-e759-436b-9576-cff9410eab10;#1337;#Pharmacist|0e1b979a-36c7-4be8-abbd-66e55cf541fe</vt:lpwstr>
  </property>
  <property fmtid="{D5CDD505-2E9C-101B-9397-08002B2CF9AE}" pid="10" name="TaxKeywordTaxHTField">
    <vt:lpwstr/>
  </property>
</Properties>
</file>