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4"/>
  </p:sldMasterIdLst>
  <p:notesMasterIdLst>
    <p:notesMasterId r:id="rId21"/>
  </p:notesMasterIdLst>
  <p:handoutMasterIdLst>
    <p:handoutMasterId r:id="rId22"/>
  </p:handoutMasterIdLst>
  <p:sldIdLst>
    <p:sldId id="260" r:id="rId5"/>
    <p:sldId id="264" r:id="rId6"/>
    <p:sldId id="341" r:id="rId7"/>
    <p:sldId id="348" r:id="rId8"/>
    <p:sldId id="355" r:id="rId9"/>
    <p:sldId id="306" r:id="rId10"/>
    <p:sldId id="309" r:id="rId11"/>
    <p:sldId id="314" r:id="rId12"/>
    <p:sldId id="315" r:id="rId13"/>
    <p:sldId id="317" r:id="rId14"/>
    <p:sldId id="318" r:id="rId15"/>
    <p:sldId id="319" r:id="rId16"/>
    <p:sldId id="320" r:id="rId17"/>
    <p:sldId id="321" r:id="rId18"/>
    <p:sldId id="349" r:id="rId19"/>
    <p:sldId id="327" r:id="rId20"/>
  </p:sldIdLst>
  <p:sldSz cx="10160000" cy="5715000"/>
  <p:notesSz cx="9601200" cy="7315200"/>
  <p:defaultTextStyle>
    <a:defPPr>
      <a:defRPr lang="en-US"/>
    </a:defPPr>
    <a:lvl1pPr marL="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B9703CA-7DB2-4B63-B2DB-531A57203E0C}">
          <p14:sldIdLst>
            <p14:sldId id="260"/>
            <p14:sldId id="264"/>
            <p14:sldId id="341"/>
            <p14:sldId id="348"/>
          </p14:sldIdLst>
        </p14:section>
        <p14:section name="Untitled Section" id="{970340A0-A480-4868-8B2D-DF49A02A539B}">
          <p14:sldIdLst>
            <p14:sldId id="355"/>
            <p14:sldId id="306"/>
            <p14:sldId id="309"/>
            <p14:sldId id="314"/>
            <p14:sldId id="315"/>
            <p14:sldId id="317"/>
            <p14:sldId id="318"/>
            <p14:sldId id="319"/>
            <p14:sldId id="320"/>
            <p14:sldId id="321"/>
            <p14:sldId id="349"/>
            <p14:sldId id="327"/>
          </p14:sldIdLst>
        </p14:section>
      </p14:sectionLst>
    </p:ext>
    <p:ext uri="{EFAFB233-063F-42B5-8137-9DF3F51BA10A}">
      <p15:sldGuideLst xmlns:p15="http://schemas.microsoft.com/office/powerpoint/2012/main">
        <p15:guide id="1" pos="365" userDrawn="1">
          <p15:clr>
            <a:srgbClr val="A4A3A4"/>
          </p15:clr>
        </p15:guide>
        <p15:guide id="2" orient="horz" pos="621" userDrawn="1">
          <p15:clr>
            <a:srgbClr val="A4A3A4"/>
          </p15:clr>
        </p15:guide>
        <p15:guide id="3" pos="3200" userDrawn="1">
          <p15:clr>
            <a:srgbClr val="A4A3A4"/>
          </p15:clr>
        </p15:guide>
        <p15:guide id="4" pos="47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2" clrIdx="0">
    <p:extLst>
      <p:ext uri="{19B8F6BF-5375-455C-9EA6-DF929625EA0E}">
        <p15:presenceInfo xmlns:p15="http://schemas.microsoft.com/office/powerpoint/2012/main" userId="Microsoft Office User" providerId="None"/>
      </p:ext>
    </p:extLst>
  </p:cmAuthor>
  <p:cmAuthor id="2" name="Rawa Osman" initials="RO" lastIdx="1" clrIdx="1">
    <p:extLst>
      <p:ext uri="{19B8F6BF-5375-455C-9EA6-DF929625EA0E}">
        <p15:presenceInfo xmlns:p15="http://schemas.microsoft.com/office/powerpoint/2012/main" userId="S::ROsman@nps.org.au::c1909377-bfd1-4fad-9028-49a41751aa86" providerId="AD"/>
      </p:ext>
    </p:extLst>
  </p:cmAuthor>
  <p:cmAuthor id="3" name="Jane Allman" initials="JA" lastIdx="1" clrIdx="2">
    <p:extLst>
      <p:ext uri="{19B8F6BF-5375-455C-9EA6-DF929625EA0E}">
        <p15:presenceInfo xmlns:p15="http://schemas.microsoft.com/office/powerpoint/2012/main" userId="S::JAllman@nps.org.au::6173fe02-71c3-4817-93ec-0ef10aad17be" providerId="AD"/>
      </p:ext>
    </p:extLst>
  </p:cmAuthor>
  <p:cmAuthor id="4" name="Zain Elgebaly" initials="ZE" lastIdx="7" clrIdx="3">
    <p:extLst>
      <p:ext uri="{19B8F6BF-5375-455C-9EA6-DF929625EA0E}">
        <p15:presenceInfo xmlns:p15="http://schemas.microsoft.com/office/powerpoint/2012/main" userId="S::ZElgebaly@nps.org.au::4c269b2e-856c-43bc-afb4-bfdc2338fd2e" providerId="AD"/>
      </p:ext>
    </p:extLst>
  </p:cmAuthor>
  <p:cmAuthor id="5" name="Clare Weston" initials="CW" lastIdx="8" clrIdx="4">
    <p:extLst>
      <p:ext uri="{19B8F6BF-5375-455C-9EA6-DF929625EA0E}">
        <p15:presenceInfo xmlns:p15="http://schemas.microsoft.com/office/powerpoint/2012/main" userId="S::CWeston@nps.org.au::be3b1b1c-42de-4d84-95d2-91cff3ed375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7E8"/>
    <a:srgbClr val="E3EFD4"/>
    <a:srgbClr val="E0DCEB"/>
    <a:srgbClr val="FFECC0"/>
    <a:srgbClr val="401E6C"/>
    <a:srgbClr val="FFC4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02874A-D101-4BBD-AE5B-44522862A40F}" v="3" dt="2022-02-01T00:03:18.7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604" autoAdjust="0"/>
  </p:normalViewPr>
  <p:slideViewPr>
    <p:cSldViewPr snapToGrid="0">
      <p:cViewPr varScale="1">
        <p:scale>
          <a:sx n="118" d="100"/>
          <a:sy n="118" d="100"/>
        </p:scale>
        <p:origin x="1026" y="96"/>
      </p:cViewPr>
      <p:guideLst>
        <p:guide pos="365"/>
        <p:guide orient="horz" pos="621"/>
        <p:guide pos="3200"/>
        <p:guide pos="47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CD961E-D51D-9644-9308-4B08C96AB269}" type="doc">
      <dgm:prSet loTypeId="urn:microsoft.com/office/officeart/2005/8/layout/hList1" loCatId="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2A42D85D-4DCF-8649-B4E4-DE997B249C67}">
      <dgm:prSet phldrT="[Text]" custT="1"/>
      <dgm:spPr>
        <a:solidFill>
          <a:srgbClr val="FFC428"/>
        </a:solidFill>
        <a:ln>
          <a:noFill/>
        </a:ln>
      </dgm:spPr>
      <dgm:t>
        <a:bodyPr anchor="t"/>
        <a:lstStyle/>
        <a:p>
          <a:r>
            <a:rPr lang="en-GB" sz="18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What matters to </a:t>
          </a:r>
          <a:br>
            <a:rPr lang="en-GB" sz="18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GB" sz="18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the resident?</a:t>
          </a:r>
        </a:p>
      </dgm:t>
    </dgm:pt>
    <dgm:pt modelId="{2EA80B75-A217-9047-9BF1-B17A5A09F101}" type="parTrans" cxnId="{C73DC697-7E65-4B45-870A-4AE9663ACFE0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988D59-EDE7-E449-8DF8-275513C34C6F}" type="sibTrans" cxnId="{C73DC697-7E65-4B45-870A-4AE9663ACFE0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BA8F59-9EA1-D94A-9D89-2E6C545DC088}">
      <dgm:prSet phldrT="[Text]" custT="1"/>
      <dgm:spPr>
        <a:solidFill>
          <a:srgbClr val="FFECC0"/>
        </a:solidFill>
        <a:ln>
          <a:noFill/>
        </a:ln>
      </dgm:spPr>
      <dgm:t>
        <a:bodyPr anchor="ctr"/>
        <a:lstStyle/>
        <a:p>
          <a:pPr marL="6350" indent="0" algn="ctr">
            <a:spcAft>
              <a:spcPts val="1086"/>
            </a:spcAft>
            <a:buFont typeface="Arial" panose="020B0604020202020204" pitchFamily="34" charset="0"/>
            <a:buNone/>
            <a:tabLst/>
          </a:pPr>
          <a:r>
            <a:rPr lang="en-GB" sz="18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A shared understanding of the resident’s personal </a:t>
          </a:r>
          <a:r>
            <a:rPr lang="en-GB" sz="1800" b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goals</a:t>
          </a:r>
          <a:r>
            <a:rPr lang="en-GB" sz="18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and </a:t>
          </a:r>
          <a:r>
            <a:rPr lang="en-GB" sz="1800" b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preferences</a:t>
          </a:r>
          <a:r>
            <a:rPr lang="en-GB" sz="18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may improve health outcomes, facilitate patient-centred RMMRs, and drive comprehensive care planning</a:t>
          </a:r>
          <a:r>
            <a:rPr lang="en-GB" sz="1800" baseline="300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2,3</a:t>
          </a:r>
          <a:r>
            <a:rPr lang="en-GB" sz="18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</a:p>
      </dgm:t>
    </dgm:pt>
    <dgm:pt modelId="{FB4AE871-C7C7-314F-A344-DAC2BC78E7F1}" type="parTrans" cxnId="{21D35B60-1759-BB4F-B5C5-9928100C6C12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AC6852C-C881-7E4A-AD72-F448B54F73D5}" type="sibTrans" cxnId="{21D35B60-1759-BB4F-B5C5-9928100C6C12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C0C744-47FE-3B42-B072-969449E68BF8}">
      <dgm:prSet phldrT="[Text]" custT="1"/>
      <dgm:spPr>
        <a:solidFill>
          <a:srgbClr val="401E6C"/>
        </a:solidFill>
        <a:ln>
          <a:noFill/>
        </a:ln>
      </dgm:spPr>
      <dgm:t>
        <a:bodyPr anchor="t"/>
        <a:lstStyle/>
        <a:p>
          <a:r>
            <a:rPr lang="en-GB" sz="1800" b="1">
              <a:latin typeface="Arial" panose="020B0604020202020204" pitchFamily="34" charset="0"/>
              <a:cs typeface="Arial" panose="020B0604020202020204" pitchFamily="34" charset="0"/>
            </a:rPr>
            <a:t>Medicines</a:t>
          </a:r>
        </a:p>
      </dgm:t>
    </dgm:pt>
    <dgm:pt modelId="{05CF55A2-F166-7A48-BEA4-292923BE5A7F}" type="parTrans" cxnId="{85EBFACB-75FE-5542-9AB6-AD0E881B3BA9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918ECD-ABEC-C64F-847B-266CC50D0893}" type="sibTrans" cxnId="{85EBFACB-75FE-5542-9AB6-AD0E881B3BA9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C4601B-ADD4-C94B-9700-0BED6B4D9445}">
      <dgm:prSet phldrT="[Text]" custT="1"/>
      <dgm:spPr>
        <a:solidFill>
          <a:srgbClr val="E0DCEB"/>
        </a:solidFill>
        <a:ln>
          <a:noFill/>
        </a:ln>
      </dgm:spPr>
      <dgm:t>
        <a:bodyPr anchor="ctr"/>
        <a:lstStyle/>
        <a:p>
          <a:pPr marL="6350" indent="0" algn="ctr">
            <a:spcAft>
              <a:spcPts val="1086"/>
            </a:spcAft>
            <a:buFontTx/>
            <a:buNone/>
            <a:tabLst/>
          </a:pPr>
          <a:r>
            <a:rPr lang="en-GB" sz="18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Consider </a:t>
          </a:r>
          <a:r>
            <a:rPr lang="en-GB" sz="1800" b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reviewing</a:t>
          </a:r>
          <a:r>
            <a:rPr lang="en-GB" sz="18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the resident’s current </a:t>
          </a:r>
          <a:r>
            <a:rPr lang="en-GB" sz="1800" b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medicines list</a:t>
          </a:r>
          <a:r>
            <a:rPr lang="en-GB" sz="18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, including non-prescription and over-the-counter medicines, at any transition of care or change in condition</a:t>
          </a:r>
          <a:r>
            <a:rPr lang="en-GB" sz="1800" baseline="300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1</a:t>
          </a:r>
        </a:p>
      </dgm:t>
    </dgm:pt>
    <dgm:pt modelId="{B7724930-E826-614F-82C5-75C41FF61A00}" type="parTrans" cxnId="{62C2745E-03A1-8B4A-98B9-73B7ECB7303F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723583-318D-6A4D-81FB-567BB294C3B9}" type="sibTrans" cxnId="{62C2745E-03A1-8B4A-98B9-73B7ECB7303F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FD8925-433A-7449-BDAE-0F0DADF4A484}">
      <dgm:prSet phldrT="[Text]" custT="1"/>
      <dgm:spPr>
        <a:solidFill>
          <a:schemeClr val="accent3"/>
        </a:solidFill>
        <a:ln>
          <a:noFill/>
        </a:ln>
      </dgm:spPr>
      <dgm:t>
        <a:bodyPr anchor="t"/>
        <a:lstStyle/>
        <a:p>
          <a:r>
            <a:rPr lang="en-GB" sz="1800" b="1">
              <a:latin typeface="Arial" panose="020B0604020202020204" pitchFamily="34" charset="0"/>
              <a:cs typeface="Arial" panose="020B0604020202020204" pitchFamily="34" charset="0"/>
            </a:rPr>
            <a:t>Mobility and </a:t>
          </a:r>
          <a:br>
            <a:rPr lang="en-GB" sz="1800" b="1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GB" sz="1800" b="1">
              <a:latin typeface="Arial" panose="020B0604020202020204" pitchFamily="34" charset="0"/>
              <a:cs typeface="Arial" panose="020B0604020202020204" pitchFamily="34" charset="0"/>
            </a:rPr>
            <a:t>cognitive function</a:t>
          </a:r>
        </a:p>
      </dgm:t>
    </dgm:pt>
    <dgm:pt modelId="{503112F8-5E7C-9548-AFC5-15AECD16A805}" type="parTrans" cxnId="{6E1C96E0-4113-E04B-A259-06B1B8F2CA14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4E81AC9-4CC1-1045-B96B-167A9173C260}" type="sibTrans" cxnId="{6E1C96E0-4113-E04B-A259-06B1B8F2CA14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77F900-7B5B-314F-9F94-46B9C53A689C}">
      <dgm:prSet phldrT="[Text]" custT="1"/>
      <dgm:spPr>
        <a:solidFill>
          <a:srgbClr val="E3EFD4"/>
        </a:solidFill>
        <a:ln>
          <a:noFill/>
        </a:ln>
      </dgm:spPr>
      <dgm:t>
        <a:bodyPr anchor="ctr"/>
        <a:lstStyle/>
        <a:p>
          <a:pPr algn="ctr">
            <a:spcAft>
              <a:spcPts val="1086"/>
            </a:spcAft>
            <a:buFontTx/>
            <a:buNone/>
          </a:pPr>
          <a:r>
            <a:rPr lang="en-GB" sz="18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Consider anticholinergic burden when a resident experiences a </a:t>
          </a:r>
          <a:r>
            <a:rPr lang="en-GB" sz="1800" b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fall</a:t>
          </a:r>
          <a:r>
            <a:rPr lang="en-GB" sz="18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or </a:t>
          </a:r>
          <a:r>
            <a:rPr lang="en-GB" sz="1800" b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cognitive decline</a:t>
          </a:r>
          <a:r>
            <a:rPr lang="en-GB" sz="1800" b="0" baseline="300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1</a:t>
          </a:r>
        </a:p>
      </dgm:t>
    </dgm:pt>
    <dgm:pt modelId="{1EB24B47-874C-B542-914E-9A1E77F86632}" type="parTrans" cxnId="{39479393-AE09-E048-B39A-C42A0DF478CC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67EC811-8BF9-7747-BE26-9267D8CFDB70}" type="sibTrans" cxnId="{39479393-AE09-E048-B39A-C42A0DF478CC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AA07724-BC4A-6644-AA1A-DEC8F48F9F7E}" type="pres">
      <dgm:prSet presAssocID="{ABCD961E-D51D-9644-9308-4B08C96AB269}" presName="Name0" presStyleCnt="0">
        <dgm:presLayoutVars>
          <dgm:dir/>
          <dgm:animLvl val="lvl"/>
          <dgm:resizeHandles val="exact"/>
        </dgm:presLayoutVars>
      </dgm:prSet>
      <dgm:spPr/>
    </dgm:pt>
    <dgm:pt modelId="{5722F1B9-693E-C843-88F4-215E11ABF690}" type="pres">
      <dgm:prSet presAssocID="{2A42D85D-4DCF-8649-B4E4-DE997B249C67}" presName="composite" presStyleCnt="0"/>
      <dgm:spPr/>
    </dgm:pt>
    <dgm:pt modelId="{B398997C-BB26-6348-BF2F-38113BC7A30A}" type="pres">
      <dgm:prSet presAssocID="{2A42D85D-4DCF-8649-B4E4-DE997B249C67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947187B2-0A6C-2049-AA61-8430B837D8CA}" type="pres">
      <dgm:prSet presAssocID="{2A42D85D-4DCF-8649-B4E4-DE997B249C67}" presName="desTx" presStyleLbl="alignAccFollowNode1" presStyleIdx="0" presStyleCnt="3">
        <dgm:presLayoutVars>
          <dgm:bulletEnabled val="1"/>
        </dgm:presLayoutVars>
      </dgm:prSet>
      <dgm:spPr/>
    </dgm:pt>
    <dgm:pt modelId="{16D9812D-73C0-9545-A284-344EF4A9153A}" type="pres">
      <dgm:prSet presAssocID="{36988D59-EDE7-E449-8DF8-275513C34C6F}" presName="space" presStyleCnt="0"/>
      <dgm:spPr/>
    </dgm:pt>
    <dgm:pt modelId="{6D523233-B9C2-A74D-A356-E1D9C004CB17}" type="pres">
      <dgm:prSet presAssocID="{3DC0C744-47FE-3B42-B072-969449E68BF8}" presName="composite" presStyleCnt="0"/>
      <dgm:spPr/>
    </dgm:pt>
    <dgm:pt modelId="{CAE87F77-8AA3-244F-A7ED-DBBE538441BA}" type="pres">
      <dgm:prSet presAssocID="{3DC0C744-47FE-3B42-B072-969449E68BF8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FEF8A99D-A5CB-0D47-A89B-8A2D4999156D}" type="pres">
      <dgm:prSet presAssocID="{3DC0C744-47FE-3B42-B072-969449E68BF8}" presName="desTx" presStyleLbl="alignAccFollowNode1" presStyleIdx="1" presStyleCnt="3">
        <dgm:presLayoutVars>
          <dgm:bulletEnabled val="1"/>
        </dgm:presLayoutVars>
      </dgm:prSet>
      <dgm:spPr/>
    </dgm:pt>
    <dgm:pt modelId="{6F08B40E-BAF5-1747-A789-E3A386FBE2C7}" type="pres">
      <dgm:prSet presAssocID="{A8918ECD-ABEC-C64F-847B-266CC50D0893}" presName="space" presStyleCnt="0"/>
      <dgm:spPr/>
    </dgm:pt>
    <dgm:pt modelId="{BFCA817D-DEF0-8C4E-BE2A-C5420CA2D257}" type="pres">
      <dgm:prSet presAssocID="{0DFD8925-433A-7449-BDAE-0F0DADF4A484}" presName="composite" presStyleCnt="0"/>
      <dgm:spPr/>
    </dgm:pt>
    <dgm:pt modelId="{8600CC2A-C2D4-B64B-9150-7FC2BDEFBFB4}" type="pres">
      <dgm:prSet presAssocID="{0DFD8925-433A-7449-BDAE-0F0DADF4A484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7CE0F49F-2B9A-AF4D-AC26-945BA0F858F9}" type="pres">
      <dgm:prSet presAssocID="{0DFD8925-433A-7449-BDAE-0F0DADF4A484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83C95325-0E24-EF4B-902E-B4ACB1406D67}" type="presOf" srcId="{F3BA8F59-9EA1-D94A-9D89-2E6C545DC088}" destId="{947187B2-0A6C-2049-AA61-8430B837D8CA}" srcOrd="0" destOrd="0" presId="urn:microsoft.com/office/officeart/2005/8/layout/hList1"/>
    <dgm:cxn modelId="{6A9FE82C-7186-704E-AED9-4E7FAB73A400}" type="presOf" srcId="{7177F900-7B5B-314F-9F94-46B9C53A689C}" destId="{7CE0F49F-2B9A-AF4D-AC26-945BA0F858F9}" srcOrd="0" destOrd="0" presId="urn:microsoft.com/office/officeart/2005/8/layout/hList1"/>
    <dgm:cxn modelId="{62C2745E-03A1-8B4A-98B9-73B7ECB7303F}" srcId="{3DC0C744-47FE-3B42-B072-969449E68BF8}" destId="{E0C4601B-ADD4-C94B-9700-0BED6B4D9445}" srcOrd="0" destOrd="0" parTransId="{B7724930-E826-614F-82C5-75C41FF61A00}" sibTransId="{1B723583-318D-6A4D-81FB-567BB294C3B9}"/>
    <dgm:cxn modelId="{21D35B60-1759-BB4F-B5C5-9928100C6C12}" srcId="{2A42D85D-4DCF-8649-B4E4-DE997B249C67}" destId="{F3BA8F59-9EA1-D94A-9D89-2E6C545DC088}" srcOrd="0" destOrd="0" parTransId="{FB4AE871-C7C7-314F-A344-DAC2BC78E7F1}" sibTransId="{BAC6852C-C881-7E4A-AD72-F448B54F73D5}"/>
    <dgm:cxn modelId="{6756C988-8B28-E743-B594-1A213F728CE5}" type="presOf" srcId="{ABCD961E-D51D-9644-9308-4B08C96AB269}" destId="{9AA07724-BC4A-6644-AA1A-DEC8F48F9F7E}" srcOrd="0" destOrd="0" presId="urn:microsoft.com/office/officeart/2005/8/layout/hList1"/>
    <dgm:cxn modelId="{39479393-AE09-E048-B39A-C42A0DF478CC}" srcId="{0DFD8925-433A-7449-BDAE-0F0DADF4A484}" destId="{7177F900-7B5B-314F-9F94-46B9C53A689C}" srcOrd="0" destOrd="0" parTransId="{1EB24B47-874C-B542-914E-9A1E77F86632}" sibTransId="{E67EC811-8BF9-7747-BE26-9267D8CFDB70}"/>
    <dgm:cxn modelId="{C73DC697-7E65-4B45-870A-4AE9663ACFE0}" srcId="{ABCD961E-D51D-9644-9308-4B08C96AB269}" destId="{2A42D85D-4DCF-8649-B4E4-DE997B249C67}" srcOrd="0" destOrd="0" parTransId="{2EA80B75-A217-9047-9BF1-B17A5A09F101}" sibTransId="{36988D59-EDE7-E449-8DF8-275513C34C6F}"/>
    <dgm:cxn modelId="{85EBFACB-75FE-5542-9AB6-AD0E881B3BA9}" srcId="{ABCD961E-D51D-9644-9308-4B08C96AB269}" destId="{3DC0C744-47FE-3B42-B072-969449E68BF8}" srcOrd="1" destOrd="0" parTransId="{05CF55A2-F166-7A48-BEA4-292923BE5A7F}" sibTransId="{A8918ECD-ABEC-C64F-847B-266CC50D0893}"/>
    <dgm:cxn modelId="{6F4783D1-264F-9A4F-B94B-FB85F3C81121}" type="presOf" srcId="{2A42D85D-4DCF-8649-B4E4-DE997B249C67}" destId="{B398997C-BB26-6348-BF2F-38113BC7A30A}" srcOrd="0" destOrd="0" presId="urn:microsoft.com/office/officeart/2005/8/layout/hList1"/>
    <dgm:cxn modelId="{6E1C96E0-4113-E04B-A259-06B1B8F2CA14}" srcId="{ABCD961E-D51D-9644-9308-4B08C96AB269}" destId="{0DFD8925-433A-7449-BDAE-0F0DADF4A484}" srcOrd="2" destOrd="0" parTransId="{503112F8-5E7C-9548-AFC5-15AECD16A805}" sibTransId="{34E81AC9-4CC1-1045-B96B-167A9173C260}"/>
    <dgm:cxn modelId="{971D1BED-3565-F741-B980-DFBA683F9D90}" type="presOf" srcId="{0DFD8925-433A-7449-BDAE-0F0DADF4A484}" destId="{8600CC2A-C2D4-B64B-9150-7FC2BDEFBFB4}" srcOrd="0" destOrd="0" presId="urn:microsoft.com/office/officeart/2005/8/layout/hList1"/>
    <dgm:cxn modelId="{2ED0E8FA-4D79-4F44-B4C2-5AA4EED74F2F}" type="presOf" srcId="{E0C4601B-ADD4-C94B-9700-0BED6B4D9445}" destId="{FEF8A99D-A5CB-0D47-A89B-8A2D4999156D}" srcOrd="0" destOrd="0" presId="urn:microsoft.com/office/officeart/2005/8/layout/hList1"/>
    <dgm:cxn modelId="{125341FC-6332-1D4B-A542-D1B869E23C7B}" type="presOf" srcId="{3DC0C744-47FE-3B42-B072-969449E68BF8}" destId="{CAE87F77-8AA3-244F-A7ED-DBBE538441BA}" srcOrd="0" destOrd="0" presId="urn:microsoft.com/office/officeart/2005/8/layout/hList1"/>
    <dgm:cxn modelId="{9B733E6E-DD87-E545-8221-892AFC187FE8}" type="presParOf" srcId="{9AA07724-BC4A-6644-AA1A-DEC8F48F9F7E}" destId="{5722F1B9-693E-C843-88F4-215E11ABF690}" srcOrd="0" destOrd="0" presId="urn:microsoft.com/office/officeart/2005/8/layout/hList1"/>
    <dgm:cxn modelId="{FA794F5F-3985-0249-BBE1-FA3D906D654D}" type="presParOf" srcId="{5722F1B9-693E-C843-88F4-215E11ABF690}" destId="{B398997C-BB26-6348-BF2F-38113BC7A30A}" srcOrd="0" destOrd="0" presId="urn:microsoft.com/office/officeart/2005/8/layout/hList1"/>
    <dgm:cxn modelId="{8BD84BED-2F01-FE45-9911-E446EF63AA03}" type="presParOf" srcId="{5722F1B9-693E-C843-88F4-215E11ABF690}" destId="{947187B2-0A6C-2049-AA61-8430B837D8CA}" srcOrd="1" destOrd="0" presId="urn:microsoft.com/office/officeart/2005/8/layout/hList1"/>
    <dgm:cxn modelId="{F0B6667C-8991-EE42-A06A-7FA252B66ABF}" type="presParOf" srcId="{9AA07724-BC4A-6644-AA1A-DEC8F48F9F7E}" destId="{16D9812D-73C0-9545-A284-344EF4A9153A}" srcOrd="1" destOrd="0" presId="urn:microsoft.com/office/officeart/2005/8/layout/hList1"/>
    <dgm:cxn modelId="{1D39D1CE-CE28-3949-A768-CE292B49BEA7}" type="presParOf" srcId="{9AA07724-BC4A-6644-AA1A-DEC8F48F9F7E}" destId="{6D523233-B9C2-A74D-A356-E1D9C004CB17}" srcOrd="2" destOrd="0" presId="urn:microsoft.com/office/officeart/2005/8/layout/hList1"/>
    <dgm:cxn modelId="{300379A1-DA6D-B546-B233-7FCBBFBB24FA}" type="presParOf" srcId="{6D523233-B9C2-A74D-A356-E1D9C004CB17}" destId="{CAE87F77-8AA3-244F-A7ED-DBBE538441BA}" srcOrd="0" destOrd="0" presId="urn:microsoft.com/office/officeart/2005/8/layout/hList1"/>
    <dgm:cxn modelId="{7EE2F5CB-C638-0540-BC34-7C1F9AFB4DE4}" type="presParOf" srcId="{6D523233-B9C2-A74D-A356-E1D9C004CB17}" destId="{FEF8A99D-A5CB-0D47-A89B-8A2D4999156D}" srcOrd="1" destOrd="0" presId="urn:microsoft.com/office/officeart/2005/8/layout/hList1"/>
    <dgm:cxn modelId="{B35411A8-00AD-2F41-B86D-BD0CCAE221CC}" type="presParOf" srcId="{9AA07724-BC4A-6644-AA1A-DEC8F48F9F7E}" destId="{6F08B40E-BAF5-1747-A789-E3A386FBE2C7}" srcOrd="3" destOrd="0" presId="urn:microsoft.com/office/officeart/2005/8/layout/hList1"/>
    <dgm:cxn modelId="{8D54F529-C1C5-A34F-B27B-280847040311}" type="presParOf" srcId="{9AA07724-BC4A-6644-AA1A-DEC8F48F9F7E}" destId="{BFCA817D-DEF0-8C4E-BE2A-C5420CA2D257}" srcOrd="4" destOrd="0" presId="urn:microsoft.com/office/officeart/2005/8/layout/hList1"/>
    <dgm:cxn modelId="{5F0D5577-EB76-B741-9B8A-71CA1F33A94D}" type="presParOf" srcId="{BFCA817D-DEF0-8C4E-BE2A-C5420CA2D257}" destId="{8600CC2A-C2D4-B64B-9150-7FC2BDEFBFB4}" srcOrd="0" destOrd="0" presId="urn:microsoft.com/office/officeart/2005/8/layout/hList1"/>
    <dgm:cxn modelId="{F6FFB2F7-1293-4A47-9686-12D02D0BA8F1}" type="presParOf" srcId="{BFCA817D-DEF0-8C4E-BE2A-C5420CA2D257}" destId="{7CE0F49F-2B9A-AF4D-AC26-945BA0F858F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98997C-BB26-6348-BF2F-38113BC7A30A}">
      <dsp:nvSpPr>
        <dsp:cNvPr id="0" name=""/>
        <dsp:cNvSpPr/>
      </dsp:nvSpPr>
      <dsp:spPr>
        <a:xfrm>
          <a:off x="2858" y="8171"/>
          <a:ext cx="2786997" cy="1114798"/>
        </a:xfrm>
        <a:prstGeom prst="rect">
          <a:avLst/>
        </a:prstGeom>
        <a:solidFill>
          <a:srgbClr val="FFC428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What matters to </a:t>
          </a:r>
          <a:br>
            <a:rPr lang="en-GB" sz="1800" b="1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GB" sz="1800" b="1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the resident?</a:t>
          </a:r>
        </a:p>
      </dsp:txBody>
      <dsp:txXfrm>
        <a:off x="2858" y="8171"/>
        <a:ext cx="2786997" cy="1114798"/>
      </dsp:txXfrm>
    </dsp:sp>
    <dsp:sp modelId="{947187B2-0A6C-2049-AA61-8430B837D8CA}">
      <dsp:nvSpPr>
        <dsp:cNvPr id="0" name=""/>
        <dsp:cNvSpPr/>
      </dsp:nvSpPr>
      <dsp:spPr>
        <a:xfrm>
          <a:off x="2858" y="1122969"/>
          <a:ext cx="2786997" cy="2503439"/>
        </a:xfrm>
        <a:prstGeom prst="rect">
          <a:avLst/>
        </a:prstGeom>
        <a:solidFill>
          <a:srgbClr val="FFECC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ctr" anchorCtr="0">
          <a:noAutofit/>
        </a:bodyPr>
        <a:lstStyle/>
        <a:p>
          <a:pPr marL="6350" lvl="1" indent="0" algn="ctr" defTabSz="800100">
            <a:lnSpc>
              <a:spcPct val="90000"/>
            </a:lnSpc>
            <a:spcBef>
              <a:spcPct val="0"/>
            </a:spcBef>
            <a:spcAft>
              <a:spcPts val="1086"/>
            </a:spcAft>
            <a:buFont typeface="Arial" panose="020B0604020202020204" pitchFamily="34" charset="0"/>
            <a:buNone/>
            <a:tabLst/>
          </a:pPr>
          <a:r>
            <a:rPr lang="en-GB" sz="1800" kern="12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A shared understanding of the resident’s personal </a:t>
          </a:r>
          <a:r>
            <a:rPr lang="en-GB" sz="1800" b="1" kern="12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goals</a:t>
          </a:r>
          <a:r>
            <a:rPr lang="en-GB" sz="1800" kern="12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and </a:t>
          </a:r>
          <a:r>
            <a:rPr lang="en-GB" sz="1800" b="1" kern="12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preferences</a:t>
          </a:r>
          <a:r>
            <a:rPr lang="en-GB" sz="1800" kern="12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may improve health outcomes, facilitate patient-centred RMMRs, and drive comprehensive care planning</a:t>
          </a:r>
          <a:r>
            <a:rPr lang="en-GB" sz="1800" kern="1200" baseline="300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2,3</a:t>
          </a:r>
          <a:r>
            <a:rPr lang="en-GB" sz="1800" kern="12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</a:p>
      </dsp:txBody>
      <dsp:txXfrm>
        <a:off x="2858" y="1122969"/>
        <a:ext cx="2786997" cy="2503439"/>
      </dsp:txXfrm>
    </dsp:sp>
    <dsp:sp modelId="{CAE87F77-8AA3-244F-A7ED-DBBE538441BA}">
      <dsp:nvSpPr>
        <dsp:cNvPr id="0" name=""/>
        <dsp:cNvSpPr/>
      </dsp:nvSpPr>
      <dsp:spPr>
        <a:xfrm>
          <a:off x="3180035" y="8171"/>
          <a:ext cx="2786997" cy="1114798"/>
        </a:xfrm>
        <a:prstGeom prst="rect">
          <a:avLst/>
        </a:prstGeom>
        <a:solidFill>
          <a:srgbClr val="401E6C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>
              <a:latin typeface="Arial" panose="020B0604020202020204" pitchFamily="34" charset="0"/>
              <a:cs typeface="Arial" panose="020B0604020202020204" pitchFamily="34" charset="0"/>
            </a:rPr>
            <a:t>Medicines</a:t>
          </a:r>
        </a:p>
      </dsp:txBody>
      <dsp:txXfrm>
        <a:off x="3180035" y="8171"/>
        <a:ext cx="2786997" cy="1114798"/>
      </dsp:txXfrm>
    </dsp:sp>
    <dsp:sp modelId="{FEF8A99D-A5CB-0D47-A89B-8A2D4999156D}">
      <dsp:nvSpPr>
        <dsp:cNvPr id="0" name=""/>
        <dsp:cNvSpPr/>
      </dsp:nvSpPr>
      <dsp:spPr>
        <a:xfrm>
          <a:off x="3180035" y="1122969"/>
          <a:ext cx="2786997" cy="2503439"/>
        </a:xfrm>
        <a:prstGeom prst="rect">
          <a:avLst/>
        </a:prstGeom>
        <a:solidFill>
          <a:srgbClr val="E0DCEB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ctr" anchorCtr="0">
          <a:noAutofit/>
        </a:bodyPr>
        <a:lstStyle/>
        <a:p>
          <a:pPr marL="6350" lvl="1" indent="0" algn="ctr" defTabSz="800100">
            <a:lnSpc>
              <a:spcPct val="90000"/>
            </a:lnSpc>
            <a:spcBef>
              <a:spcPct val="0"/>
            </a:spcBef>
            <a:spcAft>
              <a:spcPts val="1086"/>
            </a:spcAft>
            <a:buFontTx/>
            <a:buNone/>
            <a:tabLst/>
          </a:pPr>
          <a:r>
            <a:rPr lang="en-GB" sz="1800" kern="12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Consider </a:t>
          </a:r>
          <a:r>
            <a:rPr lang="en-GB" sz="1800" b="1" kern="12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reviewing</a:t>
          </a:r>
          <a:r>
            <a:rPr lang="en-GB" sz="1800" kern="12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the resident’s current </a:t>
          </a:r>
          <a:r>
            <a:rPr lang="en-GB" sz="1800" b="1" kern="12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medicines list</a:t>
          </a:r>
          <a:r>
            <a:rPr lang="en-GB" sz="1800" kern="12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, including non-prescription and over-the-counter medicines, at any transition of care or change in condition</a:t>
          </a:r>
          <a:r>
            <a:rPr lang="en-GB" sz="1800" kern="1200" baseline="300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1</a:t>
          </a:r>
        </a:p>
      </dsp:txBody>
      <dsp:txXfrm>
        <a:off x="3180035" y="1122969"/>
        <a:ext cx="2786997" cy="2503439"/>
      </dsp:txXfrm>
    </dsp:sp>
    <dsp:sp modelId="{8600CC2A-C2D4-B64B-9150-7FC2BDEFBFB4}">
      <dsp:nvSpPr>
        <dsp:cNvPr id="0" name=""/>
        <dsp:cNvSpPr/>
      </dsp:nvSpPr>
      <dsp:spPr>
        <a:xfrm>
          <a:off x="6357212" y="8171"/>
          <a:ext cx="2786997" cy="1114798"/>
        </a:xfrm>
        <a:prstGeom prst="rect">
          <a:avLst/>
        </a:prstGeom>
        <a:solidFill>
          <a:schemeClr val="accent3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>
              <a:latin typeface="Arial" panose="020B0604020202020204" pitchFamily="34" charset="0"/>
              <a:cs typeface="Arial" panose="020B0604020202020204" pitchFamily="34" charset="0"/>
            </a:rPr>
            <a:t>Mobility and </a:t>
          </a:r>
          <a:br>
            <a:rPr lang="en-GB" sz="1800" b="1" kern="120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GB" sz="1800" b="1" kern="1200">
              <a:latin typeface="Arial" panose="020B0604020202020204" pitchFamily="34" charset="0"/>
              <a:cs typeface="Arial" panose="020B0604020202020204" pitchFamily="34" charset="0"/>
            </a:rPr>
            <a:t>cognitive function</a:t>
          </a:r>
        </a:p>
      </dsp:txBody>
      <dsp:txXfrm>
        <a:off x="6357212" y="8171"/>
        <a:ext cx="2786997" cy="1114798"/>
      </dsp:txXfrm>
    </dsp:sp>
    <dsp:sp modelId="{7CE0F49F-2B9A-AF4D-AC26-945BA0F858F9}">
      <dsp:nvSpPr>
        <dsp:cNvPr id="0" name=""/>
        <dsp:cNvSpPr/>
      </dsp:nvSpPr>
      <dsp:spPr>
        <a:xfrm>
          <a:off x="6357212" y="1122969"/>
          <a:ext cx="2786997" cy="2503439"/>
        </a:xfrm>
        <a:prstGeom prst="rect">
          <a:avLst/>
        </a:prstGeom>
        <a:solidFill>
          <a:srgbClr val="E3EFD4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ctr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ts val="1086"/>
            </a:spcAft>
            <a:buFontTx/>
            <a:buNone/>
          </a:pPr>
          <a:r>
            <a:rPr lang="en-GB" sz="1800" kern="12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Consider anticholinergic burden when a resident experiences a </a:t>
          </a:r>
          <a:r>
            <a:rPr lang="en-GB" sz="1800" b="1" kern="12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fall</a:t>
          </a:r>
          <a:r>
            <a:rPr lang="en-GB" sz="1800" kern="12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or </a:t>
          </a:r>
          <a:r>
            <a:rPr lang="en-GB" sz="1800" b="1" kern="12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cognitive decline</a:t>
          </a:r>
          <a:r>
            <a:rPr lang="en-GB" sz="1800" b="0" kern="1200" baseline="300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1</a:t>
          </a:r>
        </a:p>
      </dsp:txBody>
      <dsp:txXfrm>
        <a:off x="6357212" y="1122969"/>
        <a:ext cx="2786997" cy="25034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93532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520" cy="3670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459" y="0"/>
            <a:ext cx="4160520" cy="3670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6A56CF-E3BF-444F-AE80-F670646B2BB8}" type="datetimeFigureOut">
              <a:rPr lang="en-AU" smtClean="0"/>
              <a:t>18/10/2022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06675" y="914400"/>
            <a:ext cx="4387850" cy="2468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121" y="3520440"/>
            <a:ext cx="7680960" cy="28803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948172"/>
            <a:ext cx="4160520" cy="36703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459" y="6948172"/>
            <a:ext cx="4160520" cy="36703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476993-F49C-4991-AE7C-4FC74073EA3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69265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E9714-94BE-4077-A0EC-73242F8C8413}" type="slidenum">
              <a:rPr lang="en-AU" smtClean="0"/>
              <a:pPr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332641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7DB832-F21F-41CD-81D1-9795C5571385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905905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7DB832-F21F-41CD-81D1-9795C5571385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843478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7DB832-F21F-41CD-81D1-9795C5571385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007663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7DB832-F21F-41CD-81D1-9795C5571385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147074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7DB832-F21F-41CD-81D1-9795C5571385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229747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7DB832-F21F-41CD-81D1-9795C5571385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111570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7DB832-F21F-41CD-81D1-9795C5571385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22015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7DB832-F21F-41CD-81D1-9795C5571385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386649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AU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7DB832-F21F-41CD-81D1-9795C5571385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9391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AU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7DB832-F21F-41CD-81D1-9795C5571385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315345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900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7DB832-F21F-41CD-81D1-9795C5571385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347789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AU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7DB832-F21F-41CD-81D1-9795C5571385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554528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900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7DB832-F21F-41CD-81D1-9795C5571385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82904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7DB832-F21F-41CD-81D1-9795C5571385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529500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7DB832-F21F-41CD-81D1-9795C5571385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86463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1665337-DEB7-4E43-A863-30F6C17124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17" y="0"/>
            <a:ext cx="10165017" cy="50270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362227" y="609463"/>
            <a:ext cx="8913577" cy="2387009"/>
          </a:xfrm>
        </p:spPr>
        <p:txBody>
          <a:bodyPr/>
          <a:lstStyle>
            <a:lvl1pPr>
              <a:lnSpc>
                <a:spcPct val="85000"/>
              </a:lnSpc>
              <a:defRPr sz="5800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white">
          <a:xfrm>
            <a:off x="362227" y="3022855"/>
            <a:ext cx="8913577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800">
                <a:solidFill>
                  <a:srgbClr val="FFFFFF"/>
                </a:solidFill>
              </a:defRPr>
            </a:lvl1pPr>
            <a:lvl2pPr marL="507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5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3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1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39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47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55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63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821501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67" userDrawn="1">
          <p15:clr>
            <a:srgbClr val="FBAE40"/>
          </p15:clr>
        </p15:guide>
        <p15:guide id="2" pos="3200" userDrawn="1">
          <p15:clr>
            <a:srgbClr val="FBAE40"/>
          </p15:clr>
        </p15:guide>
        <p15:guide id="3" pos="6185" userDrawn="1">
          <p15:clr>
            <a:srgbClr val="FBAE40"/>
          </p15:clr>
        </p15:guide>
        <p15:guide id="4" orient="horz" pos="3478" userDrawn="1">
          <p15:clr>
            <a:srgbClr val="FBAE40"/>
          </p15:clr>
        </p15:guide>
        <p15:guide id="5" orient="horz" pos="3299" userDrawn="1">
          <p15:clr>
            <a:srgbClr val="FBAE40"/>
          </p15:clr>
        </p15:guide>
        <p15:guide id="6" pos="493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0160000" cy="3923881"/>
          </a:xfrm>
        </p:spPr>
        <p:txBody>
          <a:bodyPr/>
          <a:lstStyle/>
          <a:p>
            <a:endParaRPr lang="en-AU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1" t="29342" r="7082" b="22652"/>
          <a:stretch/>
        </p:blipFill>
        <p:spPr>
          <a:xfrm>
            <a:off x="0" y="4001632"/>
            <a:ext cx="10160000" cy="1865584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FF2BD1-3363-4114-8221-A5C391EF43B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4825" y="4100513"/>
            <a:ext cx="9153525" cy="1420812"/>
          </a:xfrm>
        </p:spPr>
        <p:txBody>
          <a:bodyPr>
            <a:normAutofit/>
          </a:bodyPr>
          <a:lstStyle>
            <a:lvl1pPr>
              <a:lnSpc>
                <a:spcPts val="5000"/>
              </a:lnSpc>
              <a:spcBef>
                <a:spcPts val="0"/>
              </a:spcBef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</a:t>
            </a:r>
            <a:br>
              <a:rPr lang="en-US"/>
            </a:br>
            <a:r>
              <a:rPr lang="en-US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9585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B638FF03-13AF-4493-B137-5ECDF87BEE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none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0932DFB-C8E8-47F4-83C7-3AAB3D49D5E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FBB3C5EA-5010-49F5-A563-BB5431BA70A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4825" y="5107460"/>
            <a:ext cx="7288170" cy="438579"/>
          </a:xfrm>
        </p:spPr>
        <p:txBody>
          <a:bodyPr lIns="0" tIns="0" rIns="0" bIns="0" anchor="b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buFontTx/>
              <a:buNone/>
              <a:defRPr sz="800"/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Footnote text</a:t>
            </a:r>
          </a:p>
        </p:txBody>
      </p:sp>
    </p:spTree>
    <p:extLst>
      <p:ext uri="{BB962C8B-B14F-4D97-AF65-F5344CB8AC3E}">
        <p14:creationId xmlns:p14="http://schemas.microsoft.com/office/powerpoint/2010/main" val="122795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B638FF03-13AF-4493-B137-5ECDF87BEE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none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22">
            <a:extLst>
              <a:ext uri="{FF2B5EF4-FFF2-40B4-BE49-F238E27FC236}">
                <a16:creationId xmlns:a16="http://schemas.microsoft.com/office/drawing/2014/main" id="{ED55ACF9-2C8F-4DF1-9B89-6599C8F5251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4825" y="5107460"/>
            <a:ext cx="7288170" cy="438579"/>
          </a:xfrm>
        </p:spPr>
        <p:txBody>
          <a:bodyPr lIns="0" tIns="0" rIns="0" bIns="0" anchor="b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buFontTx/>
              <a:buNone/>
              <a:defRPr sz="800"/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Footnote text</a:t>
            </a:r>
          </a:p>
        </p:txBody>
      </p:sp>
    </p:spTree>
    <p:extLst>
      <p:ext uri="{BB962C8B-B14F-4D97-AF65-F5344CB8AC3E}">
        <p14:creationId xmlns:p14="http://schemas.microsoft.com/office/powerpoint/2010/main" val="338737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B638FF03-13AF-4493-B137-5ECDF87BEE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none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0932DFB-C8E8-47F4-83C7-3AAB3D49D5E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04825" y="1273175"/>
            <a:ext cx="4487306" cy="35544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Content Placeholder 20">
            <a:extLst>
              <a:ext uri="{FF2B5EF4-FFF2-40B4-BE49-F238E27FC236}">
                <a16:creationId xmlns:a16="http://schemas.microsoft.com/office/drawing/2014/main" id="{2B8725E3-DFEA-48D7-9E8D-B16701A6228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171044" y="1273175"/>
            <a:ext cx="4487306" cy="35544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Text Placeholder 22">
            <a:extLst>
              <a:ext uri="{FF2B5EF4-FFF2-40B4-BE49-F238E27FC236}">
                <a16:creationId xmlns:a16="http://schemas.microsoft.com/office/drawing/2014/main" id="{DFA71D4D-AA38-46CA-AE94-31DBAAA1E9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4825" y="5107460"/>
            <a:ext cx="7288170" cy="438579"/>
          </a:xfrm>
        </p:spPr>
        <p:txBody>
          <a:bodyPr lIns="0" tIns="0" rIns="0" bIns="0" anchor="b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buFontTx/>
              <a:buNone/>
              <a:defRPr sz="800"/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Footnote text</a:t>
            </a:r>
          </a:p>
        </p:txBody>
      </p:sp>
    </p:spTree>
    <p:extLst>
      <p:ext uri="{BB962C8B-B14F-4D97-AF65-F5344CB8AC3E}">
        <p14:creationId xmlns:p14="http://schemas.microsoft.com/office/powerpoint/2010/main" val="715122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B638FF03-13AF-4493-B137-5ECDF87BEE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none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0932DFB-C8E8-47F4-83C7-3AAB3D49D5E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04823" y="1273175"/>
            <a:ext cx="5400000" cy="35544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22">
            <a:extLst>
              <a:ext uri="{FF2B5EF4-FFF2-40B4-BE49-F238E27FC236}">
                <a16:creationId xmlns:a16="http://schemas.microsoft.com/office/drawing/2014/main" id="{2DBB37E2-3E6F-4F6E-BB61-EB4E1A69C5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4825" y="5107460"/>
            <a:ext cx="7288170" cy="438579"/>
          </a:xfrm>
        </p:spPr>
        <p:txBody>
          <a:bodyPr lIns="0" tIns="0" rIns="0" bIns="0" anchor="b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buFontTx/>
              <a:buNone/>
              <a:defRPr sz="800"/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Footnote text</a:t>
            </a:r>
          </a:p>
        </p:txBody>
      </p:sp>
    </p:spTree>
    <p:extLst>
      <p:ext uri="{BB962C8B-B14F-4D97-AF65-F5344CB8AC3E}">
        <p14:creationId xmlns:p14="http://schemas.microsoft.com/office/powerpoint/2010/main" val="2330858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B638FF03-13AF-4493-B137-5ECDF87BEE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none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Content Placeholder 20">
            <a:extLst>
              <a:ext uri="{FF2B5EF4-FFF2-40B4-BE49-F238E27FC236}">
                <a16:creationId xmlns:a16="http://schemas.microsoft.com/office/drawing/2014/main" id="{2B8725E3-DFEA-48D7-9E8D-B16701A6228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258350" y="1273175"/>
            <a:ext cx="5400000" cy="35544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22">
            <a:extLst>
              <a:ext uri="{FF2B5EF4-FFF2-40B4-BE49-F238E27FC236}">
                <a16:creationId xmlns:a16="http://schemas.microsoft.com/office/drawing/2014/main" id="{674F9D24-26E1-493D-AAB0-2A119F0E264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4825" y="5107460"/>
            <a:ext cx="7288170" cy="438579"/>
          </a:xfrm>
        </p:spPr>
        <p:txBody>
          <a:bodyPr lIns="0" tIns="0" rIns="0" bIns="0" anchor="b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buFontTx/>
              <a:buNone/>
              <a:defRPr sz="800"/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Footnote text</a:t>
            </a:r>
          </a:p>
        </p:txBody>
      </p:sp>
    </p:spTree>
    <p:extLst>
      <p:ext uri="{BB962C8B-B14F-4D97-AF65-F5344CB8AC3E}">
        <p14:creationId xmlns:p14="http://schemas.microsoft.com/office/powerpoint/2010/main" val="2363763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2">
            <a:extLst>
              <a:ext uri="{FF2B5EF4-FFF2-40B4-BE49-F238E27FC236}">
                <a16:creationId xmlns:a16="http://schemas.microsoft.com/office/drawing/2014/main" id="{1FAE4535-0C47-40DC-8028-C7CC6F10DEA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4825" y="5107460"/>
            <a:ext cx="7288170" cy="438579"/>
          </a:xfrm>
        </p:spPr>
        <p:txBody>
          <a:bodyPr lIns="0" tIns="0" rIns="0" bIns="0" anchor="b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buFontTx/>
              <a:buNone/>
              <a:defRPr sz="800"/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Footnote text</a:t>
            </a:r>
          </a:p>
        </p:txBody>
      </p:sp>
    </p:spTree>
    <p:extLst>
      <p:ext uri="{BB962C8B-B14F-4D97-AF65-F5344CB8AC3E}">
        <p14:creationId xmlns:p14="http://schemas.microsoft.com/office/powerpoint/2010/main" val="685982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NPSY0013 Powerpoint BG FA4-2.jpg"/>
          <p:cNvPicPr>
            <a:picLocks noChangeAspect="1"/>
          </p:cNvPicPr>
          <p:nvPr/>
        </p:nvPicPr>
        <p:blipFill>
          <a:blip r:embed="rId10" cstate="screen"/>
          <a:srcRect b="12073"/>
          <a:stretch>
            <a:fillRect/>
          </a:stretch>
        </p:blipFill>
        <p:spPr bwMode="auto">
          <a:xfrm>
            <a:off x="0" y="3"/>
            <a:ext cx="10160000" cy="5025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149" y="4"/>
            <a:ext cx="2777850" cy="914999"/>
          </a:xfrm>
          <a:prstGeom prst="rect">
            <a:avLst/>
          </a:prstGeom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508000" y="227282"/>
            <a:ext cx="8064500" cy="90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100" y="5169995"/>
            <a:ext cx="1747888" cy="366354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C1EE15-CA2D-4AAD-BECA-89E700E920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824" y="1273175"/>
            <a:ext cx="9153525" cy="3554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2398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94" r:id="rId2"/>
    <p:sldLayoutId id="2147483776" r:id="rId3"/>
    <p:sldLayoutId id="2147483780" r:id="rId4"/>
    <p:sldLayoutId id="2147483777" r:id="rId5"/>
    <p:sldLayoutId id="2147483778" r:id="rId6"/>
    <p:sldLayoutId id="2147483779" r:id="rId7"/>
    <p:sldLayoutId id="2147483781" r:id="rId8"/>
  </p:sldLayoutIdLst>
  <p:txStyles>
    <p:titleStyle>
      <a:lvl1pPr algn="l" defTabSz="50799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 kern="1200" cap="all" baseline="0">
          <a:solidFill>
            <a:schemeClr val="accent1"/>
          </a:solidFill>
          <a:latin typeface="Arial"/>
          <a:ea typeface="ＭＳ Ｐゴシック" charset="-128"/>
          <a:cs typeface="Arial"/>
        </a:defRPr>
      </a:lvl1pPr>
      <a:lvl2pPr algn="l" defTabSz="507995" rtl="0" eaLnBrk="1" fontAlgn="base" hangingPunct="1">
        <a:lnSpc>
          <a:spcPts val="2556"/>
        </a:lnSpc>
        <a:spcBef>
          <a:spcPct val="0"/>
        </a:spcBef>
        <a:spcAft>
          <a:spcPct val="0"/>
        </a:spcAft>
        <a:defRPr sz="2556" b="1">
          <a:solidFill>
            <a:srgbClr val="471069"/>
          </a:solidFill>
          <a:latin typeface="Arial" charset="0"/>
          <a:ea typeface="ＭＳ Ｐゴシック" charset="-128"/>
        </a:defRPr>
      </a:lvl2pPr>
      <a:lvl3pPr algn="l" defTabSz="507995" rtl="0" eaLnBrk="1" fontAlgn="base" hangingPunct="1">
        <a:lnSpc>
          <a:spcPts val="2556"/>
        </a:lnSpc>
        <a:spcBef>
          <a:spcPct val="0"/>
        </a:spcBef>
        <a:spcAft>
          <a:spcPct val="0"/>
        </a:spcAft>
        <a:defRPr sz="2556" b="1">
          <a:solidFill>
            <a:srgbClr val="471069"/>
          </a:solidFill>
          <a:latin typeface="Arial" charset="0"/>
          <a:ea typeface="ＭＳ Ｐゴシック" charset="-128"/>
        </a:defRPr>
      </a:lvl3pPr>
      <a:lvl4pPr algn="l" defTabSz="507995" rtl="0" eaLnBrk="1" fontAlgn="base" hangingPunct="1">
        <a:lnSpc>
          <a:spcPts val="2556"/>
        </a:lnSpc>
        <a:spcBef>
          <a:spcPct val="0"/>
        </a:spcBef>
        <a:spcAft>
          <a:spcPct val="0"/>
        </a:spcAft>
        <a:defRPr sz="2556" b="1">
          <a:solidFill>
            <a:srgbClr val="471069"/>
          </a:solidFill>
          <a:latin typeface="Arial" charset="0"/>
          <a:ea typeface="ＭＳ Ｐゴシック" charset="-128"/>
        </a:defRPr>
      </a:lvl4pPr>
      <a:lvl5pPr algn="l" defTabSz="507995" rtl="0" eaLnBrk="1" fontAlgn="base" hangingPunct="1">
        <a:lnSpc>
          <a:spcPts val="2556"/>
        </a:lnSpc>
        <a:spcBef>
          <a:spcPct val="0"/>
        </a:spcBef>
        <a:spcAft>
          <a:spcPct val="0"/>
        </a:spcAft>
        <a:defRPr sz="2556" b="1">
          <a:solidFill>
            <a:srgbClr val="471069"/>
          </a:solidFill>
          <a:latin typeface="Arial" charset="0"/>
          <a:ea typeface="ＭＳ Ｐゴシック" charset="-128"/>
        </a:defRPr>
      </a:lvl5pPr>
      <a:lvl6pPr marL="507995" algn="l" defTabSz="507995" rtl="0" eaLnBrk="1" fontAlgn="base" hangingPunct="1">
        <a:lnSpc>
          <a:spcPts val="2556"/>
        </a:lnSpc>
        <a:spcBef>
          <a:spcPct val="0"/>
        </a:spcBef>
        <a:spcAft>
          <a:spcPct val="0"/>
        </a:spcAft>
        <a:defRPr sz="2556" b="1">
          <a:solidFill>
            <a:srgbClr val="471069"/>
          </a:solidFill>
          <a:latin typeface="Arial" charset="0"/>
          <a:ea typeface="ＭＳ Ｐゴシック" charset="-128"/>
        </a:defRPr>
      </a:lvl6pPr>
      <a:lvl7pPr marL="1015990" algn="l" defTabSz="507995" rtl="0" eaLnBrk="1" fontAlgn="base" hangingPunct="1">
        <a:lnSpc>
          <a:spcPts val="2556"/>
        </a:lnSpc>
        <a:spcBef>
          <a:spcPct val="0"/>
        </a:spcBef>
        <a:spcAft>
          <a:spcPct val="0"/>
        </a:spcAft>
        <a:defRPr sz="2556" b="1">
          <a:solidFill>
            <a:srgbClr val="471069"/>
          </a:solidFill>
          <a:latin typeface="Arial" charset="0"/>
          <a:ea typeface="ＭＳ Ｐゴシック" charset="-128"/>
        </a:defRPr>
      </a:lvl7pPr>
      <a:lvl8pPr marL="1523985" algn="l" defTabSz="507995" rtl="0" eaLnBrk="1" fontAlgn="base" hangingPunct="1">
        <a:lnSpc>
          <a:spcPts val="2556"/>
        </a:lnSpc>
        <a:spcBef>
          <a:spcPct val="0"/>
        </a:spcBef>
        <a:spcAft>
          <a:spcPct val="0"/>
        </a:spcAft>
        <a:defRPr sz="2556" b="1">
          <a:solidFill>
            <a:srgbClr val="471069"/>
          </a:solidFill>
          <a:latin typeface="Arial" charset="0"/>
          <a:ea typeface="ＭＳ Ｐゴシック" charset="-128"/>
        </a:defRPr>
      </a:lvl8pPr>
      <a:lvl9pPr marL="2031980" algn="l" defTabSz="507995" rtl="0" eaLnBrk="1" fontAlgn="base" hangingPunct="1">
        <a:lnSpc>
          <a:spcPts val="2556"/>
        </a:lnSpc>
        <a:spcBef>
          <a:spcPct val="0"/>
        </a:spcBef>
        <a:spcAft>
          <a:spcPct val="0"/>
        </a:spcAft>
        <a:defRPr sz="2556" b="1">
          <a:solidFill>
            <a:srgbClr val="471069"/>
          </a:solidFill>
          <a:latin typeface="Arial" charset="0"/>
          <a:ea typeface="ＭＳ Ｐゴシック" charset="-128"/>
        </a:defRPr>
      </a:lvl9pPr>
    </p:titleStyle>
    <p:bodyStyle>
      <a:lvl1pPr marL="0" indent="0" algn="l" defTabSz="507995" rtl="0" eaLnBrk="1" fontAlgn="base" hangingPunct="1">
        <a:spcBef>
          <a:spcPts val="1500"/>
        </a:spcBef>
        <a:spcAft>
          <a:spcPts val="0"/>
        </a:spcAft>
        <a:buFont typeface="Calibri" panose="020F0502020204030204" pitchFamily="34" charset="0"/>
        <a:buChar char="​"/>
        <a:defRPr sz="2200" kern="1200">
          <a:solidFill>
            <a:schemeClr val="tx1"/>
          </a:solidFill>
          <a:latin typeface="Arial"/>
          <a:ea typeface="ＭＳ Ｐゴシック" charset="-128"/>
          <a:cs typeface="Arial"/>
        </a:defRPr>
      </a:lvl1pPr>
      <a:lvl2pPr marL="269875" indent="-269875" algn="l" defTabSz="507995" rtl="0" eaLnBrk="1" fontAlgn="base" hangingPunct="1">
        <a:spcBef>
          <a:spcPts val="1500"/>
        </a:spcBef>
        <a:spcAft>
          <a:spcPts val="0"/>
        </a:spcAft>
        <a:buSzPct val="80000"/>
        <a:buFontTx/>
        <a:buBlip>
          <a:blip r:embed="rId13"/>
        </a:buBlip>
        <a:defRPr sz="2200" kern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539750" indent="-269875" algn="l" defTabSz="507995" rtl="0" eaLnBrk="1" fontAlgn="base" hangingPunct="1">
        <a:spcBef>
          <a:spcPts val="600"/>
        </a:spcBef>
        <a:spcAft>
          <a:spcPts val="0"/>
        </a:spcAft>
        <a:buClr>
          <a:schemeClr val="accent1"/>
        </a:buClr>
        <a:buSzPct val="80000"/>
        <a:buFont typeface="Wingdings 2" panose="05020102010507070707" pitchFamily="18" charset="2"/>
        <a:buChar char=""/>
        <a:defRPr sz="1800" kern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809625" indent="-274638" algn="l" defTabSz="507995" rtl="0" eaLnBrk="1" fontAlgn="base" hangingPunct="1">
        <a:spcBef>
          <a:spcPts val="60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079500" indent="-271463" algn="l" defTabSz="689674" rtl="0" eaLnBrk="1" fontAlgn="base" hangingPunct="1">
        <a:spcBef>
          <a:spcPts val="60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793972" indent="-253997" algn="l" defTabSz="507995" rtl="0" eaLnBrk="1" latinLnBrk="0" hangingPunct="1">
        <a:spcBef>
          <a:spcPct val="20000"/>
        </a:spcBef>
        <a:buFont typeface="Arial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6pPr>
      <a:lvl7pPr marL="3301967" indent="-253997" algn="l" defTabSz="507995" rtl="0" eaLnBrk="1" latinLnBrk="0" hangingPunct="1">
        <a:spcBef>
          <a:spcPct val="20000"/>
        </a:spcBef>
        <a:buFont typeface="Arial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7pPr>
      <a:lvl8pPr marL="3809962" indent="-253997" algn="l" defTabSz="507995" rtl="0" eaLnBrk="1" latinLnBrk="0" hangingPunct="1">
        <a:spcBef>
          <a:spcPct val="20000"/>
        </a:spcBef>
        <a:buFont typeface="Arial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8pPr>
      <a:lvl9pPr marL="4317957" indent="-253997" algn="l" defTabSz="507995" rtl="0" eaLnBrk="1" latinLnBrk="0" hangingPunct="1">
        <a:spcBef>
          <a:spcPct val="20000"/>
        </a:spcBef>
        <a:buFont typeface="Arial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79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95" algn="l" defTabSz="5079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90" algn="l" defTabSz="5079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85" algn="l" defTabSz="5079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980" algn="l" defTabSz="5079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975" algn="l" defTabSz="5079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970" algn="l" defTabSz="5079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964" algn="l" defTabSz="5079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3959" algn="l" defTabSz="5079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02" userDrawn="1">
          <p15:clr>
            <a:srgbClr val="F26B43"/>
          </p15:clr>
        </p15:guide>
        <p15:guide id="2" pos="5400" userDrawn="1">
          <p15:clr>
            <a:srgbClr val="F26B43"/>
          </p15:clr>
        </p15:guide>
        <p15:guide id="3" orient="horz" pos="3478" userDrawn="1">
          <p15:clr>
            <a:srgbClr val="F26B43"/>
          </p15:clr>
        </p15:guide>
        <p15:guide id="4" pos="6084" userDrawn="1">
          <p15:clr>
            <a:srgbClr val="F26B43"/>
          </p15:clr>
        </p15:guide>
        <p15:guide id="5" pos="318" userDrawn="1">
          <p15:clr>
            <a:srgbClr val="F26B43"/>
          </p15:clr>
        </p15:guide>
        <p15:guide id="6" orient="horz" pos="304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swtag.org.au/deprescribing-tools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10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tif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4.tiff"/><Relationship Id="rId4" Type="http://schemas.openxmlformats.org/officeDocument/2006/relationships/diagramLayout" Target="../diagrams/layout1.xml"/><Relationship Id="rId9" Type="http://schemas.openxmlformats.org/officeDocument/2006/relationships/image" Target="../media/image1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903" y="602376"/>
            <a:ext cx="8913577" cy="2387009"/>
          </a:xfrm>
        </p:spPr>
        <p:txBody>
          <a:bodyPr/>
          <a:lstStyle/>
          <a:p>
            <a:r>
              <a:rPr lang="en-AU"/>
              <a:t>Anticholinergic burden program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472" y="3211033"/>
            <a:ext cx="6803285" cy="1572002"/>
          </a:xfrm>
        </p:spPr>
        <p:txBody>
          <a:bodyPr>
            <a:noAutofit/>
          </a:bodyPr>
          <a:lstStyle/>
          <a:p>
            <a:r>
              <a:rPr lang="en-AU" sz="3600" dirty="0"/>
              <a:t>Presentation Template</a:t>
            </a:r>
          </a:p>
          <a:p>
            <a:r>
              <a:rPr lang="en-AU" sz="2800" dirty="0"/>
              <a:t>NPS MedicineWise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891073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7B133-9EE1-491D-A265-F4FA5203F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227282"/>
            <a:ext cx="8064500" cy="907785"/>
          </a:xfrm>
        </p:spPr>
        <p:txBody>
          <a:bodyPr/>
          <a:lstStyle/>
          <a:p>
            <a:r>
              <a:rPr lang="en-US"/>
              <a:t>Multidisciplinary opportunities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614E48-1513-4D8E-8CC7-877542F44CE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04824" y="1273175"/>
            <a:ext cx="9153525" cy="3554413"/>
          </a:xfrm>
        </p:spPr>
        <p:txBody>
          <a:bodyPr>
            <a:normAutofit/>
          </a:bodyPr>
          <a:lstStyle/>
          <a:p>
            <a:r>
              <a:rPr lang="en-AU" dirty="0"/>
              <a:t>Multidisciplinary opportunities may support person-centred care and help address any concerns or issues.</a:t>
            </a:r>
          </a:p>
          <a:p>
            <a:pPr lvl="1"/>
            <a:r>
              <a:rPr lang="en-US" b="1" dirty="0"/>
              <a:t>Case conferences</a:t>
            </a:r>
          </a:p>
          <a:p>
            <a:pPr lvl="1"/>
            <a:r>
              <a:rPr lang="en-US" b="1" dirty="0"/>
              <a:t>RMMRs</a:t>
            </a:r>
          </a:p>
          <a:p>
            <a:pPr lvl="1"/>
            <a:r>
              <a:rPr lang="en-US" b="1" dirty="0"/>
              <a:t>Medication Advisory Committee (MAC) meetings</a:t>
            </a:r>
          </a:p>
          <a:p>
            <a:pPr lvl="1"/>
            <a:r>
              <a:rPr lang="en-US" b="1" dirty="0"/>
              <a:t>Quality Use of Medicine (QUM) services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D1D0585-3BD1-4EFE-9CED-76E03BD9A2F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07382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46" b="21046"/>
          <a:stretch/>
        </p:blipFill>
        <p:spPr>
          <a:xfrm>
            <a:off x="0" y="0"/>
            <a:ext cx="10160000" cy="3923881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03A3E1-88D0-4DE7-B78F-C445142283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AU"/>
              <a:t>Managing anticholinergic burden</a:t>
            </a:r>
          </a:p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871677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808B6-56E3-4ADA-A5F5-55A45177E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227282"/>
            <a:ext cx="8064500" cy="907785"/>
          </a:xfrm>
        </p:spPr>
        <p:txBody>
          <a:bodyPr/>
          <a:lstStyle/>
          <a:p>
            <a:r>
              <a:rPr lang="en-US"/>
              <a:t>Management guidance</a:t>
            </a:r>
            <a:r>
              <a:rPr lang="en-US" baseline="30000"/>
              <a:t>1–3</a:t>
            </a:r>
            <a:endParaRPr lang="en-AU" baseline="3000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04825" y="5107460"/>
            <a:ext cx="7288170" cy="438579"/>
          </a:xfrm>
        </p:spPr>
        <p:txBody>
          <a:bodyPr/>
          <a:lstStyle/>
          <a:p>
            <a:r>
              <a:rPr lang="en-US"/>
              <a:t>1 Australian Medicines Handbook. Adelaide: AMH Pty Ltd, 2021</a:t>
            </a:r>
          </a:p>
          <a:p>
            <a:r>
              <a:rPr lang="en-US"/>
              <a:t>2 Therapeutic Guidelines. West Melbourne: Therapeutic Guidelines Ltd, 2021.</a:t>
            </a:r>
          </a:p>
          <a:p>
            <a:r>
              <a:rPr lang="en-AU"/>
              <a:t>3 The University of Sydney. The goal-directed medication review electronic decision support system G-MEDSS. Sydney: USYD, 2019.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2ABA06-F71C-BD44-979B-C02D8F524AC1}"/>
              </a:ext>
            </a:extLst>
          </p:cNvPr>
          <p:cNvSpPr/>
          <p:nvPr/>
        </p:nvSpPr>
        <p:spPr>
          <a:xfrm>
            <a:off x="496287" y="4739474"/>
            <a:ext cx="9165885" cy="329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AU" sz="7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List is not exhaustive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AU" sz="700"/>
              <a:t>CBT = cognitive behavioural therapy; SNRI = serotonin and noradrenaline reuptake inhibitor; SSRI = selective serotonin reuptake inhibitor</a:t>
            </a:r>
            <a:endParaRPr lang="en-AU" sz="7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656FA9B7-7380-41E7-96B5-ABCC8941DC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5755019"/>
              </p:ext>
            </p:extLst>
          </p:nvPr>
        </p:nvGraphicFramePr>
        <p:xfrm>
          <a:off x="484575" y="1089262"/>
          <a:ext cx="9167425" cy="370863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66954">
                  <a:extLst>
                    <a:ext uri="{9D8B030D-6E8A-4147-A177-3AD203B41FA5}">
                      <a16:colId xmlns:a16="http://schemas.microsoft.com/office/drawing/2014/main" val="1609097783"/>
                    </a:ext>
                  </a:extLst>
                </a:gridCol>
                <a:gridCol w="3795913">
                  <a:extLst>
                    <a:ext uri="{9D8B030D-6E8A-4147-A177-3AD203B41FA5}">
                      <a16:colId xmlns:a16="http://schemas.microsoft.com/office/drawing/2014/main" val="2322021842"/>
                    </a:ext>
                  </a:extLst>
                </a:gridCol>
                <a:gridCol w="3704558">
                  <a:extLst>
                    <a:ext uri="{9D8B030D-6E8A-4147-A177-3AD203B41FA5}">
                      <a16:colId xmlns:a16="http://schemas.microsoft.com/office/drawing/2014/main" val="302479062"/>
                    </a:ext>
                  </a:extLst>
                </a:gridCol>
              </a:tblGrid>
              <a:tr h="21264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75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Medicines</a:t>
                      </a:r>
                      <a:r>
                        <a:rPr lang="en-AU" sz="750" baseline="30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AU" sz="750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6200" marT="38100" marB="381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AU" sz="75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Non-anticholinergic alternative considerations</a:t>
                      </a:r>
                      <a:endParaRPr lang="en-AU" sz="75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150" marR="5715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AU" sz="75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Non-pharmacological options (optimise throughout management)</a:t>
                      </a:r>
                      <a:endParaRPr lang="en-AU" sz="75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150" marR="5715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2392484"/>
                  </a:ext>
                </a:extLst>
              </a:tr>
              <a:tr h="1789489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SSRIs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(depression)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citalopram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escitalopram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fluoxetine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paroxetine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sertraline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SNRIs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(depression)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desvenlafaxine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duloxetine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venlafaxine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(depression)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mirtazapine</a:t>
                      </a:r>
                      <a:endParaRPr lang="en-AU" sz="75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6200" marT="38100" marB="381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750" b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All antidepressants have some degree of anticholinergic </a:t>
                      </a:r>
                      <a:br>
                        <a:rPr lang="en-AU" sz="750" b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en-AU" sz="750" b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or sedative effects.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750" b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If considered essential, use lowest possible dose.</a:t>
                      </a:r>
                    </a:p>
                  </a:txBody>
                  <a:tcPr marL="57150" marR="5715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50" b="1"/>
                        <a:t>Lifestyle modifications </a:t>
                      </a:r>
                    </a:p>
                    <a:p>
                      <a:pPr marL="171450" indent="-1714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Blip>
                          <a:blip r:embed="rId3"/>
                        </a:buBlip>
                      </a:pPr>
                      <a:r>
                        <a:rPr lang="en-AU" sz="750"/>
                        <a:t>Sleep hygiene </a:t>
                      </a:r>
                    </a:p>
                    <a:p>
                      <a:pPr marL="171450" indent="-1714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Blip>
                          <a:blip r:embed="rId3"/>
                        </a:buBlip>
                      </a:pPr>
                      <a:r>
                        <a:rPr lang="en-AU" sz="750"/>
                        <a:t>Adequate physical activity </a:t>
                      </a:r>
                    </a:p>
                    <a:p>
                      <a:pPr marL="171450" indent="-1714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Blip>
                          <a:blip r:embed="rId3"/>
                        </a:buBlip>
                      </a:pPr>
                      <a:r>
                        <a:rPr lang="en-AU" sz="750"/>
                        <a:t>Healthy diet </a:t>
                      </a:r>
                    </a:p>
                    <a:p>
                      <a:pPr marL="171450" indent="-1714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Blip>
                          <a:blip r:embed="rId3"/>
                        </a:buBlip>
                      </a:pPr>
                      <a:r>
                        <a:rPr lang="en-AU" sz="750"/>
                        <a:t>Minimise alcohol consumption </a:t>
                      </a:r>
                    </a:p>
                    <a:p>
                      <a:pPr marL="171450" indent="-1714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Blip>
                          <a:blip r:embed="rId3"/>
                        </a:buBlip>
                      </a:pPr>
                      <a:r>
                        <a:rPr lang="en-AU" sz="750"/>
                        <a:t>Reduce stress </a:t>
                      </a:r>
                    </a:p>
                    <a:p>
                      <a:pPr marL="171450" indent="-1714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Blip>
                          <a:blip r:embed="rId3"/>
                        </a:buBlip>
                      </a:pPr>
                      <a:r>
                        <a:rPr lang="en-AU" sz="750"/>
                        <a:t>Social support</a:t>
                      </a:r>
                      <a:endParaRPr lang="en-AU" sz="75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indent="-1714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AU" sz="75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150" marR="5715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975389235"/>
                  </a:ext>
                </a:extLst>
              </a:tr>
              <a:tr h="1648083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50" b="1"/>
                        <a:t>Antipsychotics (dementia with changed behaviour) </a:t>
                      </a:r>
                      <a:r>
                        <a:rPr lang="en-AU" sz="750"/>
                        <a:t>olanzapine quetiapine risperidone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Benzodiazepine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(dementia with changed </a:t>
                      </a:r>
                      <a:r>
                        <a:rPr lang="en-US" sz="750" b="1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behaviour</a:t>
                      </a:r>
                      <a:r>
                        <a:rPr lang="en-US" sz="75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oxazepam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750"/>
                        <a:t>All antipsychotics have some degree of anticholinergic </a:t>
                      </a:r>
                      <a:br>
                        <a:rPr lang="en-AU" sz="750"/>
                      </a:br>
                      <a:r>
                        <a:rPr lang="en-AU" sz="750"/>
                        <a:t>or sedative effects.</a:t>
                      </a:r>
                    </a:p>
                    <a:p>
                      <a:pPr marL="0" marR="0" lvl="0" indent="0" algn="l" defTabSz="507995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750" b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If considered essential, use lowest possible dose.</a:t>
                      </a:r>
                      <a:r>
                        <a:rPr lang="en-AU" sz="750"/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750"/>
                        <a:t>When stopping or tapering an antipsychotic, create a management plan that includes psychosocial interventions </a:t>
                      </a:r>
                      <a:r>
                        <a:rPr lang="en-US" sz="750"/>
                        <a:t>(to decrease caregiver depression and delay RACF admission)</a:t>
                      </a:r>
                      <a:r>
                        <a:rPr lang="en-AU" sz="750"/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75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Note: Avoid benzodiazepines to treat agitation, aggression and psychosis of dementia. If an antipsychotic or antidepressant cannot be used, a benzodiazepine with a short half-life and no active metabolites may be considered for a maximum of 2 weeks. </a:t>
                      </a:r>
                      <a:endParaRPr lang="en-AU" sz="75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50" b="1" dirty="0"/>
                        <a:t>Person-centred approach </a:t>
                      </a:r>
                    </a:p>
                    <a:p>
                      <a:pPr marL="171450" indent="-1714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Blip>
                          <a:blip r:embed="rId3"/>
                        </a:buBlip>
                      </a:pPr>
                      <a:r>
                        <a:rPr lang="en-AU" sz="750" dirty="0"/>
                        <a:t>Person-centred care techniques </a:t>
                      </a:r>
                    </a:p>
                    <a:p>
                      <a:pPr marL="171450" indent="-1714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Blip>
                          <a:blip r:embed="rId3"/>
                        </a:buBlip>
                      </a:pPr>
                      <a:r>
                        <a:rPr lang="en-AU" sz="750" dirty="0"/>
                        <a:t>Behavioural therapies </a:t>
                      </a:r>
                    </a:p>
                    <a:p>
                      <a:pPr marL="171450" indent="-1714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Blip>
                          <a:blip r:embed="rId3"/>
                        </a:buBlip>
                      </a:pPr>
                      <a:r>
                        <a:rPr lang="en-AU" sz="750" dirty="0"/>
                        <a:t>Environmental changes</a:t>
                      </a:r>
                      <a:endParaRPr lang="en-AU" sz="750" baseline="30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150" marR="57150" marT="0" marB="0" anchor="ctr"/>
                </a:tc>
                <a:extLst>
                  <a:ext uri="{0D108BD9-81ED-4DB2-BD59-A6C34878D82A}">
                    <a16:rowId xmlns:a16="http://schemas.microsoft.com/office/drawing/2014/main" val="40161475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46918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08000" y="5267849"/>
            <a:ext cx="7288213" cy="439737"/>
          </a:xfrm>
        </p:spPr>
        <p:txBody>
          <a:bodyPr/>
          <a:lstStyle/>
          <a:p>
            <a:r>
              <a:rPr lang="en-US"/>
              <a:t>1 Australian Medicines Handbook. Adelaide: AMH Pty Ltd, 2021</a:t>
            </a:r>
          </a:p>
          <a:p>
            <a:r>
              <a:rPr lang="en-US"/>
              <a:t>2 Therapeutic Guidelines. West Melbourne: Therapeutic Guidelines Ltd, 2021.</a:t>
            </a:r>
          </a:p>
          <a:p>
            <a:r>
              <a:rPr lang="en-AU"/>
              <a:t>3 The University of Sydney. The goal-directed medication review electronic decision support system G-MEDSS. Sydney: USYD, 2019.</a:t>
            </a:r>
          </a:p>
          <a:p>
            <a:r>
              <a:rPr lang="en-AU"/>
              <a:t>4 NPS MedicineWise. If not opioids, then what? Sydney: NPS MedicineWise, 2019.</a:t>
            </a:r>
          </a:p>
          <a:p>
            <a:r>
              <a:rPr lang="en-AU"/>
              <a:t>5 </a:t>
            </a:r>
            <a:r>
              <a:rPr lang="en-US"/>
              <a:t>Vance CG, et al. Pain </a:t>
            </a:r>
            <a:r>
              <a:rPr lang="en-US" err="1"/>
              <a:t>Manag</a:t>
            </a:r>
            <a:r>
              <a:rPr lang="en-US"/>
              <a:t>. 2014;4(3):197-209.</a:t>
            </a:r>
            <a:endParaRPr lang="en-A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2ABA06-F71C-BD44-979B-C02D8F524AC1}"/>
              </a:ext>
            </a:extLst>
          </p:cNvPr>
          <p:cNvSpPr/>
          <p:nvPr/>
        </p:nvSpPr>
        <p:spPr>
          <a:xfrm>
            <a:off x="509540" y="4638982"/>
            <a:ext cx="9165885" cy="491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</a:pPr>
            <a:r>
              <a:rPr lang="en-AU" sz="7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List is not exhaustive</a:t>
            </a: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</a:pPr>
            <a:r>
              <a:rPr lang="en-AU" sz="700"/>
              <a:t>CBT = cognitive behavioural therapy; CBT-</a:t>
            </a:r>
            <a:r>
              <a:rPr lang="en-AU" sz="700" err="1"/>
              <a:t>i</a:t>
            </a:r>
            <a:r>
              <a:rPr lang="en-AU" sz="700"/>
              <a:t> = cognitive behavioural therapy for insomnia; NSAID = nonsteroidal anti-inflammatory drug; SNRI = serotonin and noradrenaline reuptake inhibitor; TCA = tricyclic antidepressant; TENS = transcutaneous electrical nerve stimulation</a:t>
            </a:r>
            <a:endParaRPr lang="en-AU" sz="7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70DE23C-6111-4F69-8C59-65814505C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Management guidance</a:t>
            </a:r>
            <a:r>
              <a:rPr lang="en-US" baseline="30000"/>
              <a:t>1–3</a:t>
            </a:r>
            <a:br>
              <a:rPr lang="en-US" baseline="30000"/>
            </a:br>
            <a:endParaRPr lang="en-AU"/>
          </a:p>
        </p:txBody>
      </p:sp>
      <p:graphicFrame>
        <p:nvGraphicFramePr>
          <p:cNvPr id="9" name="Table 4">
            <a:extLst>
              <a:ext uri="{FF2B5EF4-FFF2-40B4-BE49-F238E27FC236}">
                <a16:creationId xmlns:a16="http://schemas.microsoft.com/office/drawing/2014/main" id="{A3ED3551-4305-49E5-9F77-38D04DAF51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2031215"/>
              </p:ext>
            </p:extLst>
          </p:nvPr>
        </p:nvGraphicFramePr>
        <p:xfrm>
          <a:off x="508000" y="1006856"/>
          <a:ext cx="9167425" cy="354808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36168">
                  <a:extLst>
                    <a:ext uri="{9D8B030D-6E8A-4147-A177-3AD203B41FA5}">
                      <a16:colId xmlns:a16="http://schemas.microsoft.com/office/drawing/2014/main" val="1609097783"/>
                    </a:ext>
                  </a:extLst>
                </a:gridCol>
                <a:gridCol w="3588444">
                  <a:extLst>
                    <a:ext uri="{9D8B030D-6E8A-4147-A177-3AD203B41FA5}">
                      <a16:colId xmlns:a16="http://schemas.microsoft.com/office/drawing/2014/main" val="2322021842"/>
                    </a:ext>
                  </a:extLst>
                </a:gridCol>
                <a:gridCol w="4242813">
                  <a:extLst>
                    <a:ext uri="{9D8B030D-6E8A-4147-A177-3AD203B41FA5}">
                      <a16:colId xmlns:a16="http://schemas.microsoft.com/office/drawing/2014/main" val="302479062"/>
                    </a:ext>
                  </a:extLst>
                </a:gridCol>
              </a:tblGrid>
              <a:tr h="194105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00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Medicines</a:t>
                      </a:r>
                      <a:r>
                        <a:rPr lang="en-AU" sz="1000" baseline="3000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AU" sz="1000" baseline="30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6200" marT="38100" marB="381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AU" sz="10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Non-anticholinergic alternative considerations</a:t>
                      </a:r>
                      <a:endParaRPr lang="en-AU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150" marR="5715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AU" sz="10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Non-pharmacological options (optimise throughout management)</a:t>
                      </a:r>
                      <a:endParaRPr lang="en-AU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150" marR="5715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2392484"/>
                  </a:ext>
                </a:extLst>
              </a:tr>
              <a:tr h="835369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Benzodiazepines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(insomnia)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temazepam</a:t>
                      </a:r>
                      <a:endParaRPr lang="en-AU" sz="9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6200" marT="38100" marB="381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900"/>
                        <a:t>Use non-pharmacological alternatives to assist with sleep. 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900"/>
                        <a:t>Melatonin may be an option for people aged &gt; 55 years. Consider melatonin for an initial period of 3 weeks then review. </a:t>
                      </a:r>
                      <a:br>
                        <a:rPr lang="en-AU" sz="900"/>
                      </a:br>
                      <a:r>
                        <a:rPr lang="en-AU" sz="900"/>
                        <a:t>If needed, continue use for an additional 10 weeks.</a:t>
                      </a:r>
                      <a:endParaRPr lang="en-AU" sz="9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150" marR="5715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Blip>
                          <a:blip r:embed="rId3"/>
                        </a:buBlip>
                      </a:pPr>
                      <a:r>
                        <a:rPr lang="en-AU" sz="900"/>
                        <a:t>Sleep hygiene/education </a:t>
                      </a:r>
                    </a:p>
                    <a:p>
                      <a:pPr marL="171450" indent="-1714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Blip>
                          <a:blip r:embed="rId3"/>
                        </a:buBlip>
                      </a:pPr>
                      <a:r>
                        <a:rPr lang="en-AU" sz="900"/>
                        <a:t>Relaxation techniques </a:t>
                      </a:r>
                    </a:p>
                    <a:p>
                      <a:pPr marL="171450" indent="-1714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Blip>
                          <a:blip r:embed="rId3"/>
                        </a:buBlip>
                      </a:pPr>
                      <a:r>
                        <a:rPr lang="en-AU" sz="900"/>
                        <a:t>Sleep restriction </a:t>
                      </a:r>
                    </a:p>
                    <a:p>
                      <a:pPr marL="171450" indent="-1714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Blip>
                          <a:blip r:embed="rId3"/>
                        </a:buBlip>
                      </a:pPr>
                      <a:r>
                        <a:rPr lang="en-AU" sz="900"/>
                        <a:t>Stimulus control</a:t>
                      </a:r>
                      <a:endParaRPr lang="en-AU" sz="9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150" marR="5715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975389235"/>
                  </a:ext>
                </a:extLst>
              </a:tr>
              <a:tr h="2290437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/>
                        <a:t>Opioids 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/>
                        <a:t>(chronic non-cancer pain)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/>
                        <a:t>codeine 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/>
                        <a:t>fentanyl 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/>
                        <a:t>oxycodone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/>
                        <a:t>tapentadol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/>
                        <a:t>tramadol 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/>
                        <a:t>Non-opioids 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/>
                        <a:t>(chronic non-cancer pain)</a:t>
                      </a:r>
                    </a:p>
                    <a:p>
                      <a:pPr marL="93663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AU" sz="900" b="1"/>
                        <a:t>TCAs </a:t>
                      </a:r>
                    </a:p>
                    <a:p>
                      <a:pPr marL="93663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AU" sz="900"/>
                        <a:t>amitriptyline nortriptyline </a:t>
                      </a:r>
                      <a:r>
                        <a:rPr lang="en-AU" sz="900" b="1"/>
                        <a:t>Gabapentinoids</a:t>
                      </a:r>
                      <a:r>
                        <a:rPr lang="en-AU" sz="900"/>
                        <a:t> gabapentin pregabalin </a:t>
                      </a:r>
                    </a:p>
                    <a:p>
                      <a:pPr marL="93663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AU" sz="900" b="1"/>
                        <a:t>SNRIs</a:t>
                      </a:r>
                      <a:r>
                        <a:rPr lang="en-AU" sz="900"/>
                        <a:t> </a:t>
                      </a:r>
                    </a:p>
                    <a:p>
                      <a:pPr marL="93663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AU" sz="900"/>
                        <a:t>duloxetine venlafaxine</a:t>
                      </a:r>
                      <a:endParaRPr lang="en-AU" sz="9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900"/>
                        <a:t>Consider an integrated multidisciplinary approach to pain management. 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900"/>
                        <a:t>Paracetamol and NSAIDs have no anticholinergic or sedative effects. Topical NSAIDs have fewer adverse effects than oral NSAIDs and may be more suitable in aged care. 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900"/>
                        <a:t>Lidocaine 5% patches are preferred if the patient has localised neuropathic pain.</a:t>
                      </a:r>
                      <a:endParaRPr lang="en-AU" sz="9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dirty="0"/>
                        <a:t>Physical therapies</a:t>
                      </a:r>
                    </a:p>
                    <a:p>
                      <a:pPr marL="171450" indent="-1714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Blip>
                          <a:blip r:embed="rId3"/>
                        </a:buBlip>
                      </a:pPr>
                      <a:r>
                        <a:rPr lang="en-AU" sz="900" dirty="0"/>
                        <a:t>Exercise and activity</a:t>
                      </a:r>
                      <a:r>
                        <a:rPr lang="en-AU" sz="900" b="0" baseline="30000" dirty="0"/>
                        <a:t>4</a:t>
                      </a:r>
                      <a:endParaRPr lang="en-AU" sz="900" b="0" dirty="0"/>
                    </a:p>
                    <a:p>
                      <a:pPr marL="171450" indent="-1714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Blip>
                          <a:blip r:embed="rId3"/>
                        </a:buBlip>
                      </a:pPr>
                      <a:r>
                        <a:rPr lang="en-AU" sz="900" dirty="0"/>
                        <a:t>Physiotherapy</a:t>
                      </a:r>
                      <a:r>
                        <a:rPr lang="en-AU" sz="900" b="0" baseline="30000" dirty="0"/>
                        <a:t>4</a:t>
                      </a:r>
                      <a:endParaRPr lang="en-AU" sz="900" b="0" dirty="0"/>
                    </a:p>
                    <a:p>
                      <a:pPr marL="171450" marR="0" lvl="0" indent="-171450" algn="l" defTabSz="50799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en-AU" sz="900" dirty="0"/>
                        <a:t>TENS</a:t>
                      </a:r>
                      <a:r>
                        <a:rPr lang="en-AU" sz="900" b="0" baseline="30000" dirty="0"/>
                        <a:t>5</a:t>
                      </a:r>
                      <a:endParaRPr lang="en-AU" sz="900" dirty="0"/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900" dirty="0"/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dirty="0"/>
                        <a:t>Engage the patient in self-management strategies that focus on the patient’s active contribution to their pain management. This includes physical activity, social connection, good nutrition and sleep.</a:t>
                      </a:r>
                      <a:endParaRPr lang="en-AU" sz="900" baseline="30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150" marR="57150" marT="0" marB="0" anchor="ctr"/>
                </a:tc>
                <a:extLst>
                  <a:ext uri="{0D108BD9-81ED-4DB2-BD59-A6C34878D82A}">
                    <a16:rowId xmlns:a16="http://schemas.microsoft.com/office/drawing/2014/main" val="40161475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66587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808B6-56E3-4ADA-A5F5-55A45177E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227282"/>
            <a:ext cx="8064500" cy="907785"/>
          </a:xfrm>
        </p:spPr>
        <p:txBody>
          <a:bodyPr/>
          <a:lstStyle/>
          <a:p>
            <a:r>
              <a:rPr lang="en-US"/>
              <a:t>Management guidance</a:t>
            </a:r>
            <a:r>
              <a:rPr lang="en-US" baseline="30000"/>
              <a:t>1–3</a:t>
            </a:r>
            <a:endParaRPr lang="en-AU" baseline="3000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04825" y="5107460"/>
            <a:ext cx="7288170" cy="438579"/>
          </a:xfrm>
        </p:spPr>
        <p:txBody>
          <a:bodyPr/>
          <a:lstStyle/>
          <a:p>
            <a:r>
              <a:rPr lang="en-US"/>
              <a:t>1 Australian Medicines Handbook. Adelaide: AMH Pty Ltd, 2021</a:t>
            </a:r>
          </a:p>
          <a:p>
            <a:r>
              <a:rPr lang="en-US"/>
              <a:t>2 Therapeutic Guidelines. West Melbourne: Therapeutic Guidelines Ltd, 2021.</a:t>
            </a:r>
          </a:p>
          <a:p>
            <a:r>
              <a:rPr lang="en-AU"/>
              <a:t>3 The University of Sydney. The goal-directed medication review electronic decision support system G-MEDSS. Sydney: USYD, 2019.</a:t>
            </a:r>
          </a:p>
          <a:p>
            <a:r>
              <a:rPr lang="en-AU"/>
              <a:t>4 NSW Therapeutic Advisory Group. Deprescribing guide for sedating antihistamines. Sydney: NSW TAG Inc., 2018.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2ABA06-F71C-BD44-979B-C02D8F524AC1}"/>
              </a:ext>
            </a:extLst>
          </p:cNvPr>
          <p:cNvSpPr/>
          <p:nvPr/>
        </p:nvSpPr>
        <p:spPr>
          <a:xfrm>
            <a:off x="495954" y="4687566"/>
            <a:ext cx="9165885" cy="205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</a:pPr>
            <a:r>
              <a:rPr lang="en-AU" sz="700"/>
              <a:t>a. List is not exhaustive</a:t>
            </a:r>
          </a:p>
        </p:txBody>
      </p:sp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8C2CAB8C-2E6F-49FD-9239-977E61E44C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8154403"/>
              </p:ext>
            </p:extLst>
          </p:nvPr>
        </p:nvGraphicFramePr>
        <p:xfrm>
          <a:off x="494414" y="1278126"/>
          <a:ext cx="9167425" cy="34094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64170">
                  <a:extLst>
                    <a:ext uri="{9D8B030D-6E8A-4147-A177-3AD203B41FA5}">
                      <a16:colId xmlns:a16="http://schemas.microsoft.com/office/drawing/2014/main" val="1609097783"/>
                    </a:ext>
                  </a:extLst>
                </a:gridCol>
                <a:gridCol w="3391270">
                  <a:extLst>
                    <a:ext uri="{9D8B030D-6E8A-4147-A177-3AD203B41FA5}">
                      <a16:colId xmlns:a16="http://schemas.microsoft.com/office/drawing/2014/main" val="2322021842"/>
                    </a:ext>
                  </a:extLst>
                </a:gridCol>
                <a:gridCol w="4611985">
                  <a:extLst>
                    <a:ext uri="{9D8B030D-6E8A-4147-A177-3AD203B41FA5}">
                      <a16:colId xmlns:a16="http://schemas.microsoft.com/office/drawing/2014/main" val="302479062"/>
                    </a:ext>
                  </a:extLst>
                </a:gridCol>
              </a:tblGrid>
              <a:tr h="28039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00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Medicines</a:t>
                      </a:r>
                      <a:r>
                        <a:rPr lang="en-AU" sz="1000" baseline="3000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AU" sz="1000" baseline="30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6200" marT="38100" marB="381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AU" sz="10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Non-anticholinergic alternative considerations</a:t>
                      </a:r>
                      <a:endParaRPr lang="en-AU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150" marR="5715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AU" sz="10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Non-pharmacological options (optimise throughout management)</a:t>
                      </a:r>
                      <a:endParaRPr lang="en-AU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150" marR="5715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2392484"/>
                  </a:ext>
                </a:extLst>
              </a:tr>
              <a:tr h="1670687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/>
                        <a:t>Antihistamines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/>
                        <a:t>(allergies)</a:t>
                      </a:r>
                      <a:r>
                        <a:rPr lang="en-AU" sz="1000" b="1"/>
                        <a:t> </a:t>
                      </a:r>
                    </a:p>
                    <a:p>
                      <a:pPr marL="93663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AU" sz="1000" b="1"/>
                        <a:t>Sedating</a:t>
                      </a:r>
                      <a:r>
                        <a:rPr lang="en-AU" sz="1000"/>
                        <a:t> cyproheptadine promethazine </a:t>
                      </a:r>
                    </a:p>
                    <a:p>
                      <a:pPr marL="93663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AU" sz="1000" b="1"/>
                        <a:t>Less sedating </a:t>
                      </a:r>
                      <a:r>
                        <a:rPr lang="en-AU" sz="1000"/>
                        <a:t>cetirizine fexofenadine loratadine</a:t>
                      </a:r>
                      <a:endParaRPr lang="en-AU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6200" marT="38100" marB="381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000" dirty="0"/>
                        <a:t>Intranasal corticosteroids are most effective for symptoms of allergic rhinitis, particularly for nasal congestion. 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000" dirty="0"/>
                        <a:t>Topical treatments (moisturisers, eye drops, </a:t>
                      </a:r>
                      <a:br>
                        <a:rPr lang="en-AU" sz="1000" dirty="0"/>
                      </a:br>
                      <a:r>
                        <a:rPr lang="en-AU" sz="1000" dirty="0"/>
                        <a:t>anti-inflammatories, local anaesthetics) have fewer adverse effects than oral antihistamines.</a:t>
                      </a:r>
                      <a:r>
                        <a:rPr lang="en-AU" sz="1000" baseline="30000" dirty="0"/>
                        <a:t>4</a:t>
                      </a:r>
                      <a:endParaRPr lang="en-AU" sz="1000" b="0" baseline="30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150" marR="5715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/>
                        <a:t>Environmental </a:t>
                      </a:r>
                    </a:p>
                    <a:p>
                      <a:pPr marL="171450" indent="-1714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Tx/>
                        <a:buBlip>
                          <a:blip r:embed="rId3"/>
                        </a:buBlip>
                      </a:pPr>
                      <a:r>
                        <a:rPr lang="en-AU" sz="1000"/>
                        <a:t>Minimise contact with allergens 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/>
                        <a:t>Physical</a:t>
                      </a:r>
                      <a:r>
                        <a:rPr lang="en-AU" sz="1000" b="1" baseline="30000"/>
                        <a:t>4</a:t>
                      </a:r>
                      <a:r>
                        <a:rPr lang="en-AU" sz="1000" b="1"/>
                        <a:t> </a:t>
                      </a:r>
                    </a:p>
                    <a:p>
                      <a:pPr marL="171450" indent="-1714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Blip>
                          <a:blip r:embed="rId3"/>
                        </a:buBlip>
                      </a:pPr>
                      <a:r>
                        <a:rPr lang="en-AU" sz="1000"/>
                        <a:t>Sodium chloride irrigation for eyes/nose </a:t>
                      </a:r>
                    </a:p>
                    <a:p>
                      <a:pPr marL="171450" indent="-1714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Blip>
                          <a:blip r:embed="rId3"/>
                        </a:buBlip>
                      </a:pPr>
                      <a:r>
                        <a:rPr lang="en-AU" sz="1000"/>
                        <a:t>Wet/cold compress </a:t>
                      </a:r>
                    </a:p>
                    <a:p>
                      <a:pPr marL="171450" indent="-1714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Blip>
                          <a:blip r:embed="rId3"/>
                        </a:buBlip>
                      </a:pPr>
                      <a:r>
                        <a:rPr lang="en-AU" sz="1000"/>
                        <a:t>Moisturise skin</a:t>
                      </a:r>
                      <a:endParaRPr lang="en-AU" sz="10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150" marR="5715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975389235"/>
                  </a:ext>
                </a:extLst>
              </a:tr>
              <a:tr h="1458363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000" b="1"/>
                        <a:t>Anticholinergics</a:t>
                      </a:r>
                      <a:r>
                        <a:rPr lang="en-AU" sz="800" b="1"/>
                        <a:t>(urinary urge incontinence)</a:t>
                      </a:r>
                      <a:r>
                        <a:rPr lang="en-AU" sz="800"/>
                        <a:t> </a:t>
                      </a:r>
                      <a:r>
                        <a:rPr lang="en-AU" sz="1000"/>
                        <a:t>oxybutynin</a:t>
                      </a:r>
                      <a:endParaRPr lang="en-AU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000"/>
                        <a:t>Mirabegron may be an option for people with urge incontinence intolerant of anticholinergic effects, or when anticholinergics are not effective or contraindicated. 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000"/>
                        <a:t>Botulinum toxin may be considered for people with urge incontinence intolerant of anticholinergic effects.</a:t>
                      </a:r>
                      <a:endParaRPr lang="en-AU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Blip>
                          <a:blip r:embed="rId3"/>
                        </a:buBlip>
                      </a:pPr>
                      <a:r>
                        <a:rPr lang="en-AU" sz="1000" dirty="0"/>
                        <a:t>Bladder assessment</a:t>
                      </a:r>
                    </a:p>
                    <a:p>
                      <a:pPr marL="171450" indent="-1714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Blip>
                          <a:blip r:embed="rId3"/>
                        </a:buBlip>
                      </a:pPr>
                      <a:r>
                        <a:rPr lang="en-AU" sz="1000" dirty="0"/>
                        <a:t>Pelvic floor exercises </a:t>
                      </a:r>
                    </a:p>
                    <a:p>
                      <a:pPr marL="171450" indent="-1714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Blip>
                          <a:blip r:embed="rId3"/>
                        </a:buBlip>
                      </a:pPr>
                      <a:r>
                        <a:rPr lang="en-AU" sz="1000" dirty="0"/>
                        <a:t>Modify fluid intake </a:t>
                      </a:r>
                    </a:p>
                    <a:p>
                      <a:pPr marL="171450" indent="-1714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Blip>
                          <a:blip r:embed="rId3"/>
                        </a:buBlip>
                      </a:pPr>
                      <a:r>
                        <a:rPr lang="en-AU" sz="1000" dirty="0"/>
                        <a:t>Lifestyle (weight loss/smoking cessation) </a:t>
                      </a:r>
                    </a:p>
                    <a:p>
                      <a:pPr marL="171450" indent="-1714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Blip>
                          <a:blip r:embed="rId3"/>
                        </a:buBlip>
                      </a:pPr>
                      <a:r>
                        <a:rPr lang="en-AU" sz="1000" dirty="0"/>
                        <a:t>Incontinence aids </a:t>
                      </a:r>
                    </a:p>
                    <a:p>
                      <a:pPr marL="171450" indent="-1714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Blip>
                          <a:blip r:embed="rId3"/>
                        </a:buBlip>
                      </a:pPr>
                      <a:r>
                        <a:rPr lang="en-AU" sz="1000" dirty="0"/>
                        <a:t>Avoid constipation </a:t>
                      </a:r>
                    </a:p>
                    <a:p>
                      <a:pPr marL="171450" indent="-1714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Blip>
                          <a:blip r:embed="rId3"/>
                        </a:buBlip>
                      </a:pPr>
                      <a:r>
                        <a:rPr lang="en-AU" sz="1000" dirty="0"/>
                        <a:t>Minimise diuretics</a:t>
                      </a:r>
                      <a:endParaRPr lang="en-AU" sz="1000" baseline="30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150" marR="57150" marT="0" marB="0" anchor="ctr"/>
                </a:tc>
                <a:extLst>
                  <a:ext uri="{0D108BD9-81ED-4DB2-BD59-A6C34878D82A}">
                    <a16:rowId xmlns:a16="http://schemas.microsoft.com/office/drawing/2014/main" val="40161475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21657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98A0D-FD3D-B84B-9855-8AFB1155F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227282"/>
            <a:ext cx="8064500" cy="907785"/>
          </a:xfrm>
        </p:spPr>
        <p:txBody>
          <a:bodyPr/>
          <a:lstStyle/>
          <a:p>
            <a:r>
              <a:rPr lang="en-AU"/>
              <a:t>Monitoring withdrawal effects</a:t>
            </a:r>
            <a:br>
              <a:rPr lang="en-AU"/>
            </a:br>
            <a:r>
              <a:rPr lang="en-AU"/>
              <a:t>when deprescribing</a:t>
            </a:r>
            <a:r>
              <a:rPr lang="en-AU" baseline="30000"/>
              <a:t>1</a:t>
            </a:r>
            <a:endParaRPr lang="en-US" baseline="3000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20A651-1358-4AD2-91C2-6BB0860D798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504825" y="5107460"/>
            <a:ext cx="7288170" cy="438579"/>
          </a:xfrm>
        </p:spPr>
        <p:txBody>
          <a:bodyPr/>
          <a:lstStyle/>
          <a:p>
            <a:r>
              <a:rPr lang="en-AU"/>
              <a:t>1 NSW Therapeutic Advisory Group Inc. Deprescribing tools. NSW TAG, 2021. </a:t>
            </a:r>
            <a:r>
              <a:rPr lang="en-AU">
                <a:hlinkClick r:id="rId3"/>
              </a:rPr>
              <a:t>https://www.nswtag.org.au/deprescribing-tools/</a:t>
            </a:r>
            <a:endParaRPr lang="en-AU"/>
          </a:p>
        </p:txBody>
      </p:sp>
      <p:graphicFrame>
        <p:nvGraphicFramePr>
          <p:cNvPr id="10" name="Table 4">
            <a:extLst>
              <a:ext uri="{FF2B5EF4-FFF2-40B4-BE49-F238E27FC236}">
                <a16:creationId xmlns:a16="http://schemas.microsoft.com/office/drawing/2014/main" id="{6C507C19-B2F2-D74B-90CF-CDD955CE80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397594"/>
              </p:ext>
            </p:extLst>
          </p:nvPr>
        </p:nvGraphicFramePr>
        <p:xfrm>
          <a:off x="530177" y="1311965"/>
          <a:ext cx="9065013" cy="333954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524626">
                  <a:extLst>
                    <a:ext uri="{9D8B030D-6E8A-4147-A177-3AD203B41FA5}">
                      <a16:colId xmlns:a16="http://schemas.microsoft.com/office/drawing/2014/main" val="2322021842"/>
                    </a:ext>
                  </a:extLst>
                </a:gridCol>
                <a:gridCol w="4540387">
                  <a:extLst>
                    <a:ext uri="{9D8B030D-6E8A-4147-A177-3AD203B41FA5}">
                      <a16:colId xmlns:a16="http://schemas.microsoft.com/office/drawing/2014/main" val="308394115"/>
                    </a:ext>
                  </a:extLst>
                </a:gridCol>
              </a:tblGrid>
              <a:tr h="3996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AU" sz="12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Monitor short term (within 1–3 days)</a:t>
                      </a:r>
                      <a:endParaRPr lang="en-AU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150" marR="5715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AU" sz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Monitor long term (&gt; 7 days)</a:t>
                      </a:r>
                    </a:p>
                  </a:txBody>
                  <a:tcPr marL="57150" marR="5715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2392484"/>
                  </a:ext>
                </a:extLst>
              </a:tr>
              <a:tr h="1182629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AU" sz="1200" b="1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Monitor for withdrawal symptoms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AU" sz="12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Symptoms can occur within 1–3 days of dose reduction</a:t>
                      </a:r>
                      <a:endParaRPr lang="en-AU" sz="1200"/>
                    </a:p>
                  </a:txBody>
                  <a:tcPr marL="57150" marR="5715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AU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Monitor for recurrence of symptoms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AU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Recurrence of previous or new symptoms may occur within </a:t>
                      </a:r>
                      <a:br>
                        <a:rPr lang="en-AU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AU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1–2 weeks of dose reduction </a:t>
                      </a:r>
                      <a:r>
                        <a:rPr lang="en-AU" sz="12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 cessation</a:t>
                      </a:r>
                      <a:endParaRPr lang="en-AU" sz="1200" b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150" marR="5715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5389235"/>
                  </a:ext>
                </a:extLst>
              </a:tr>
              <a:tr h="1757238">
                <a:tc gridSpan="2">
                  <a:txBody>
                    <a:bodyPr/>
                    <a:lstStyle/>
                    <a:p>
                      <a:pPr marL="171450" indent="-17145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Tx/>
                        <a:buBlip>
                          <a:blip r:embed="rId4"/>
                        </a:buBlip>
                      </a:pPr>
                      <a:r>
                        <a:rPr lang="en-AU" sz="1200" dirty="0"/>
                        <a:t>Common withdrawal symptoms when deprescribing medicines with anticholinergic effects include irritability, anxiety,</a:t>
                      </a:r>
                      <a:br>
                        <a:rPr lang="en-AU" sz="1200" dirty="0"/>
                      </a:br>
                      <a:r>
                        <a:rPr lang="en-AU" sz="1200" dirty="0"/>
                        <a:t>insomnia and sweating. </a:t>
                      </a:r>
                    </a:p>
                    <a:p>
                      <a:pPr marL="171450" indent="-17145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Tx/>
                        <a:buBlip>
                          <a:blip r:embed="rId4"/>
                        </a:buBlip>
                      </a:pPr>
                      <a:r>
                        <a:rPr lang="en-AU" sz="1200" dirty="0"/>
                        <a:t>Withdrawal symptoms usually mild and can last up to 6–8 weeks. </a:t>
                      </a:r>
                    </a:p>
                    <a:p>
                      <a:pPr marL="171450" indent="-17145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Tx/>
                        <a:buBlip>
                          <a:blip r:embed="rId4"/>
                        </a:buBlip>
                      </a:pPr>
                      <a:r>
                        <a:rPr lang="en-AU" sz="1200" dirty="0"/>
                        <a:t>If severe symptoms (</a:t>
                      </a:r>
                      <a:r>
                        <a:rPr lang="en-US" sz="1200" dirty="0" err="1"/>
                        <a:t>eg</a:t>
                      </a:r>
                      <a:r>
                        <a:rPr lang="en-US" sz="1200" dirty="0"/>
                        <a:t>, tachycardia, profuse and persistent sweating, severe anxiety, or severe insomnia) </a:t>
                      </a:r>
                      <a:r>
                        <a:rPr lang="en-AU" sz="1200" dirty="0"/>
                        <a:t>occur,</a:t>
                      </a:r>
                      <a:br>
                        <a:rPr lang="en-AU" sz="1200" dirty="0"/>
                      </a:br>
                      <a:r>
                        <a:rPr lang="en-AU" sz="1200" dirty="0"/>
                        <a:t>restart at the previous lowest effective dose. </a:t>
                      </a:r>
                      <a:endParaRPr lang="en-AU" sz="12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150" marR="5715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AU" sz="12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Less likely – stop drug without dose tapering</a:t>
                      </a:r>
                      <a:endParaRPr lang="en-AU" sz="1200" b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150" marR="5715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2433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17212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7B133-9EE1-491D-A265-F4FA5203F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227282"/>
            <a:ext cx="8064500" cy="907785"/>
          </a:xfrm>
        </p:spPr>
        <p:txBody>
          <a:bodyPr/>
          <a:lstStyle/>
          <a:p>
            <a:r>
              <a:rPr lang="en-US"/>
              <a:t>Managing anticholinergic side effects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614E48-1513-4D8E-8CC7-877542F44CE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04824" y="1273175"/>
            <a:ext cx="9153525" cy="3554413"/>
          </a:xfrm>
        </p:spPr>
        <p:txBody>
          <a:bodyPr>
            <a:normAutofit fontScale="70000" lnSpcReduction="20000"/>
          </a:bodyPr>
          <a:lstStyle/>
          <a:p>
            <a:pPr lvl="1"/>
            <a:r>
              <a:rPr lang="en-AU"/>
              <a:t>Review falls as part of the usual falls assessment protocols.</a:t>
            </a:r>
          </a:p>
          <a:p>
            <a:pPr lvl="1"/>
            <a:r>
              <a:rPr lang="en-AU"/>
              <a:t>Dry mouth management strategies</a:t>
            </a:r>
            <a:r>
              <a:rPr lang="en-AU" baseline="30000"/>
              <a:t>1,2</a:t>
            </a:r>
            <a:endParaRPr lang="en-US" baseline="30000"/>
          </a:p>
          <a:p>
            <a:pPr lvl="2"/>
            <a:r>
              <a:rPr lang="en-AU"/>
              <a:t>Dental products with high fluoride, calcium or casein to help prevent tooth decay</a:t>
            </a:r>
          </a:p>
          <a:p>
            <a:pPr lvl="2"/>
            <a:r>
              <a:rPr lang="en-AU"/>
              <a:t>White petroleum jelly for dry lips</a:t>
            </a:r>
          </a:p>
          <a:p>
            <a:pPr lvl="2"/>
            <a:r>
              <a:rPr lang="en-AU"/>
              <a:t>Avoid lollies and alcohol-containing mouthwashes</a:t>
            </a:r>
          </a:p>
          <a:p>
            <a:pPr lvl="2"/>
            <a:r>
              <a:rPr lang="en-AU"/>
              <a:t>Stabilise dentures with adhesives to prevent ulcers and remove during sleep</a:t>
            </a:r>
          </a:p>
          <a:p>
            <a:pPr lvl="2"/>
            <a:r>
              <a:rPr lang="en-AU"/>
              <a:t>High </a:t>
            </a:r>
            <a:r>
              <a:rPr lang="en-AU" err="1"/>
              <a:t>ph</a:t>
            </a:r>
            <a:r>
              <a:rPr lang="en-AU"/>
              <a:t> artificial saliva without citric acid</a:t>
            </a:r>
          </a:p>
          <a:p>
            <a:pPr lvl="1"/>
            <a:r>
              <a:rPr lang="en-AU"/>
              <a:t>Dry eye management strategies</a:t>
            </a:r>
            <a:r>
              <a:rPr lang="en-AU" baseline="30000"/>
              <a:t>3</a:t>
            </a:r>
            <a:endParaRPr lang="en-US" baseline="30000"/>
          </a:p>
          <a:p>
            <a:pPr lvl="2"/>
            <a:r>
              <a:rPr lang="en-AU"/>
              <a:t>Lubricating eye drops, gels or ointments (best given at night)</a:t>
            </a:r>
          </a:p>
          <a:p>
            <a:pPr lvl="1"/>
            <a:r>
              <a:rPr lang="en-AU"/>
              <a:t>Constipation management strategies</a:t>
            </a:r>
            <a:r>
              <a:rPr lang="en-AU" baseline="30000"/>
              <a:t>4</a:t>
            </a:r>
            <a:endParaRPr lang="en-US" baseline="30000"/>
          </a:p>
          <a:p>
            <a:pPr lvl="2"/>
            <a:r>
              <a:rPr lang="en-AU"/>
              <a:t>High-fibre diet (</a:t>
            </a:r>
            <a:r>
              <a:rPr lang="en-AU" err="1"/>
              <a:t>eg</a:t>
            </a:r>
            <a:r>
              <a:rPr lang="en-AU"/>
              <a:t>, prunes)</a:t>
            </a:r>
          </a:p>
          <a:p>
            <a:pPr lvl="2"/>
            <a:r>
              <a:rPr lang="en-AU"/>
              <a:t>Drinking plenty of fluids (unless there are fluid intake restrictions)</a:t>
            </a:r>
          </a:p>
          <a:p>
            <a:pPr lvl="2"/>
            <a:r>
              <a:rPr lang="en-AU"/>
              <a:t>Exercising</a:t>
            </a:r>
          </a:p>
          <a:p>
            <a:pPr lvl="2"/>
            <a:endParaRPr lang="en-AU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04825" y="5107460"/>
            <a:ext cx="7288170" cy="438579"/>
          </a:xfrm>
        </p:spPr>
        <p:txBody>
          <a:bodyPr/>
          <a:lstStyle/>
          <a:p>
            <a:r>
              <a:rPr lang="en-AU"/>
              <a:t>1 Better Health Channel. Dry mouth. Victoria: Department of Health State Government of Victoria, 2021.</a:t>
            </a:r>
          </a:p>
          <a:p>
            <a:r>
              <a:rPr lang="en-US"/>
              <a:t>2 Deutsch A, Jay E. Aust </a:t>
            </a:r>
            <a:r>
              <a:rPr lang="en-US" err="1"/>
              <a:t>Prescr</a:t>
            </a:r>
            <a:r>
              <a:rPr lang="en-US"/>
              <a:t> 2021;44:153-160.</a:t>
            </a:r>
          </a:p>
          <a:p>
            <a:r>
              <a:rPr lang="en-AU"/>
              <a:t>3 Better Health Channel. Dry eye. Victoria: Department of Health State Government of Victoria, 2021.</a:t>
            </a:r>
          </a:p>
          <a:p>
            <a:r>
              <a:rPr lang="en-AU"/>
              <a:t>4 </a:t>
            </a:r>
            <a:r>
              <a:rPr lang="en-AU" err="1"/>
              <a:t>Veterans’MATES</a:t>
            </a:r>
            <a:r>
              <a:rPr lang="en-AU"/>
              <a:t>. What you can do about constipation. Canberra: Australian Government, 2007.</a:t>
            </a:r>
          </a:p>
        </p:txBody>
      </p:sp>
    </p:spTree>
    <p:extLst>
      <p:ext uri="{BB962C8B-B14F-4D97-AF65-F5344CB8AC3E}">
        <p14:creationId xmlns:p14="http://schemas.microsoft.com/office/powerpoint/2010/main" val="2000533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56" b="32936"/>
          <a:stretch/>
        </p:blipFill>
        <p:spPr>
          <a:xfrm>
            <a:off x="0" y="0"/>
            <a:ext cx="10160000" cy="3924300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1489375-D27C-43EF-95BA-3A3BFF51F74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/>
          </a:bodyPr>
          <a:lstStyle/>
          <a:p>
            <a:r>
              <a:rPr lang="en-US"/>
              <a:t>Anticholinergic burden…</a:t>
            </a:r>
          </a:p>
          <a:p>
            <a:r>
              <a:rPr lang="en-US"/>
              <a:t>						What comes to mind?</a:t>
            </a:r>
          </a:p>
        </p:txBody>
      </p:sp>
    </p:spTree>
    <p:extLst>
      <p:ext uri="{BB962C8B-B14F-4D97-AF65-F5344CB8AC3E}">
        <p14:creationId xmlns:p14="http://schemas.microsoft.com/office/powerpoint/2010/main" val="1000838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C9F8A-43D4-304B-8849-130DB15A1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227282"/>
            <a:ext cx="8064500" cy="907785"/>
          </a:xfrm>
        </p:spPr>
        <p:txBody>
          <a:bodyPr/>
          <a:lstStyle/>
          <a:p>
            <a:r>
              <a:rPr lang="en-US"/>
              <a:t>Anticholinergic burden:</a:t>
            </a:r>
            <a:br>
              <a:rPr lang="en-US"/>
            </a:br>
            <a:r>
              <a:rPr lang="en-US"/>
              <a:t>an important QUM issue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8C06F0-F4E2-4656-BB38-6FD1AE9A4E6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04824" y="1273175"/>
            <a:ext cx="9153525" cy="3554413"/>
          </a:xfrm>
        </p:spPr>
        <p:txBody>
          <a:bodyPr/>
          <a:lstStyle/>
          <a:p>
            <a:pPr lvl="1"/>
            <a:r>
              <a:rPr lang="en-AU"/>
              <a:t>Anticholinergic burden is the cumulative effect on a person from taking one or more medicines with anticholinergic effects.</a:t>
            </a:r>
            <a:r>
              <a:rPr lang="en-AU" baseline="30000"/>
              <a:t>1</a:t>
            </a:r>
            <a:r>
              <a:rPr lang="en-AU"/>
              <a:t> </a:t>
            </a:r>
          </a:p>
          <a:p>
            <a:pPr lvl="1"/>
            <a:r>
              <a:rPr lang="en-AU"/>
              <a:t>Cumulative burden may be caused by multiple medicines including those not typically thought of as having anticholinergic effects.</a:t>
            </a:r>
            <a:r>
              <a:rPr lang="en-AU" baseline="30000"/>
              <a:t>2,3</a:t>
            </a:r>
          </a:p>
          <a:p>
            <a:pPr lvl="1"/>
            <a:r>
              <a:rPr lang="en-AU"/>
              <a:t>The impact on patient health outcomes includes large increases</a:t>
            </a:r>
            <a:br>
              <a:rPr lang="en-AU"/>
            </a:br>
            <a:r>
              <a:rPr lang="en-AU"/>
              <a:t>in fall-related hospitalisation, the risk of dementia and mortality,</a:t>
            </a:r>
            <a:r>
              <a:rPr lang="en-AU" baseline="30000"/>
              <a:t>4,5</a:t>
            </a:r>
            <a:br>
              <a:rPr lang="en-AU"/>
            </a:br>
            <a:r>
              <a:rPr lang="en-AU"/>
              <a:t>and overall reduced quality of life.</a:t>
            </a:r>
          </a:p>
          <a:p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04825" y="5152253"/>
            <a:ext cx="7288213" cy="439737"/>
          </a:xfrm>
        </p:spPr>
        <p:txBody>
          <a:bodyPr/>
          <a:lstStyle/>
          <a:p>
            <a:r>
              <a:rPr lang="en-AU"/>
              <a:t>1 </a:t>
            </a:r>
            <a:r>
              <a:rPr lang="en-AU" err="1"/>
              <a:t>Kouladjian</a:t>
            </a:r>
            <a:r>
              <a:rPr lang="en-AU"/>
              <a:t> O'Donnell L, et al. J Pharm </a:t>
            </a:r>
            <a:r>
              <a:rPr lang="en-AU" err="1"/>
              <a:t>Pract</a:t>
            </a:r>
            <a:r>
              <a:rPr lang="en-AU"/>
              <a:t> Res 2017;47:67-77. </a:t>
            </a:r>
          </a:p>
          <a:p>
            <a:r>
              <a:rPr lang="en-AU"/>
              <a:t>2 Parkinson L, et al. Med J Aust 2015;202:91-4. </a:t>
            </a:r>
          </a:p>
          <a:p>
            <a:r>
              <a:rPr lang="en-AU"/>
              <a:t>3 </a:t>
            </a:r>
            <a:r>
              <a:rPr lang="en-AU" err="1"/>
              <a:t>Veterans'MATES</a:t>
            </a:r>
            <a:r>
              <a:rPr lang="en-AU"/>
              <a:t>. Medicines: the hidden contributor to falls and hip fractures. Canberra: Australian Government, 2018. </a:t>
            </a:r>
          </a:p>
          <a:p>
            <a:r>
              <a:rPr lang="en-AU"/>
              <a:t>4 </a:t>
            </a:r>
            <a:r>
              <a:rPr lang="en-AU" err="1"/>
              <a:t>Nishtala</a:t>
            </a:r>
            <a:r>
              <a:rPr lang="en-AU"/>
              <a:t> PS, et al. </a:t>
            </a:r>
            <a:r>
              <a:rPr lang="en-AU" err="1"/>
              <a:t>Pharmacoepidemiol</a:t>
            </a:r>
            <a:r>
              <a:rPr lang="en-AU"/>
              <a:t> Drug </a:t>
            </a:r>
            <a:r>
              <a:rPr lang="en-AU" err="1"/>
              <a:t>Saf</a:t>
            </a:r>
            <a:r>
              <a:rPr lang="en-AU"/>
              <a:t> 2014;23:753-8. </a:t>
            </a:r>
          </a:p>
          <a:p>
            <a:r>
              <a:rPr lang="en-AU"/>
              <a:t>5 </a:t>
            </a:r>
            <a:r>
              <a:rPr lang="en-AU" err="1"/>
              <a:t>Dmochowski</a:t>
            </a:r>
            <a:r>
              <a:rPr lang="en-AU"/>
              <a:t> RR, et al. </a:t>
            </a:r>
            <a:r>
              <a:rPr lang="en-AU" err="1"/>
              <a:t>Neurourol</a:t>
            </a:r>
            <a:r>
              <a:rPr lang="en-AU"/>
              <a:t> </a:t>
            </a:r>
            <a:r>
              <a:rPr lang="en-AU" err="1"/>
              <a:t>Urodyn</a:t>
            </a:r>
            <a:r>
              <a:rPr lang="en-AU"/>
              <a:t> 2021;40:28-37. </a:t>
            </a:r>
          </a:p>
        </p:txBody>
      </p:sp>
    </p:spTree>
    <p:extLst>
      <p:ext uri="{BB962C8B-B14F-4D97-AF65-F5344CB8AC3E}">
        <p14:creationId xmlns:p14="http://schemas.microsoft.com/office/powerpoint/2010/main" val="2727856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C9F8A-43D4-304B-8849-130DB15A1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227282"/>
            <a:ext cx="8064500" cy="907785"/>
          </a:xfrm>
        </p:spPr>
        <p:txBody>
          <a:bodyPr/>
          <a:lstStyle/>
          <a:p>
            <a:r>
              <a:rPr lang="en-US"/>
              <a:t>Compounding effects of</a:t>
            </a:r>
            <a:br>
              <a:rPr lang="en-US"/>
            </a:br>
            <a:r>
              <a:rPr lang="en-US"/>
              <a:t>anticholinergic and sedative medicines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22DE10-FD58-43B0-85C7-9C248653859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04824" y="1273175"/>
            <a:ext cx="9153525" cy="3554413"/>
          </a:xfrm>
        </p:spPr>
        <p:txBody>
          <a:bodyPr/>
          <a:lstStyle/>
          <a:p>
            <a:pPr lvl="1"/>
            <a:r>
              <a:rPr lang="en-US"/>
              <a:t>Medicines with anticholinergic or sedative properties may cause adverse events by contributing to an older person’s anticholinergic </a:t>
            </a:r>
            <a:br>
              <a:rPr lang="en-US"/>
            </a:br>
            <a:r>
              <a:rPr lang="en-US"/>
              <a:t>or sedative burden.</a:t>
            </a:r>
            <a:r>
              <a:rPr lang="en-US" baseline="30000"/>
              <a:t>1</a:t>
            </a:r>
            <a:r>
              <a:rPr lang="en-US"/>
              <a:t> </a:t>
            </a:r>
          </a:p>
          <a:p>
            <a:pPr lvl="1"/>
            <a:r>
              <a:rPr lang="en-US"/>
              <a:t>High long-term cumulative exposure is associated with poorer cognitive and physical functioning.</a:t>
            </a:r>
            <a:r>
              <a:rPr lang="en-US" baseline="30000"/>
              <a:t>2</a:t>
            </a:r>
          </a:p>
          <a:p>
            <a:pPr lvl="1"/>
            <a:r>
              <a:rPr lang="en-US"/>
              <a:t>This burden may be decreased by reducing the number and dose of medicines with anticholinergic and sedative effects.</a:t>
            </a:r>
            <a:r>
              <a:rPr lang="en-US" baseline="30000"/>
              <a:t>1</a:t>
            </a:r>
            <a:endParaRPr lang="en-AU" baseline="30000"/>
          </a:p>
          <a:p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04825" y="5107460"/>
            <a:ext cx="7288170" cy="438579"/>
          </a:xfrm>
        </p:spPr>
        <p:txBody>
          <a:bodyPr/>
          <a:lstStyle/>
          <a:p>
            <a:r>
              <a:rPr lang="en-AU"/>
              <a:t>1 Bell JS, et al. Aust Fam Physician. 2012;41:45-9. </a:t>
            </a:r>
          </a:p>
          <a:p>
            <a:r>
              <a:rPr lang="en-AU"/>
              <a:t>2 Wouters H, et al. J Gerontol A Biol Sci Med Sci. 2020;75:357-65. </a:t>
            </a:r>
          </a:p>
        </p:txBody>
      </p:sp>
    </p:spTree>
    <p:extLst>
      <p:ext uri="{BB962C8B-B14F-4D97-AF65-F5344CB8AC3E}">
        <p14:creationId xmlns:p14="http://schemas.microsoft.com/office/powerpoint/2010/main" val="1560261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C5B81-5DE1-E242-9218-F9E98E44C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Anticholinergic effects </a:t>
            </a:r>
            <a:br>
              <a:rPr lang="en-US"/>
            </a:br>
            <a:r>
              <a:rPr lang="en-US"/>
              <a:t>and potential outcomes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AU">
              <a:ea typeface="ＭＳ Ｐゴシック"/>
            </a:endParaRPr>
          </a:p>
          <a:p>
            <a:endParaRPr lang="en-AU">
              <a:ea typeface="ＭＳ Ｐゴシック"/>
            </a:endParaRPr>
          </a:p>
          <a:p>
            <a:r>
              <a:rPr lang="en-AU">
                <a:ea typeface="ＭＳ Ｐゴシック"/>
              </a:rPr>
              <a:t>Courtesy of the Australian Department of Veterans’ Affairs. </a:t>
            </a:r>
            <a:br>
              <a:rPr lang="en-AU">
                <a:ea typeface="ＭＳ Ｐゴシック"/>
              </a:rPr>
            </a:br>
            <a:r>
              <a:rPr lang="en-AU">
                <a:ea typeface="ＭＳ Ｐゴシック"/>
              </a:rPr>
              <a:t>Adapted from Figure 1 of </a:t>
            </a:r>
            <a:r>
              <a:rPr lang="en-AU" err="1">
                <a:ea typeface="ＭＳ Ｐゴシック"/>
              </a:rPr>
              <a:t>Veterans’MATES</a:t>
            </a:r>
            <a:r>
              <a:rPr lang="en-AU">
                <a:ea typeface="ＭＳ Ｐゴシック"/>
              </a:rPr>
              <a:t> Therapeutic Brief Brochure for </a:t>
            </a:r>
            <a:r>
              <a:rPr lang="en-AU" i="1">
                <a:ea typeface="ＭＳ Ｐゴシック"/>
              </a:rPr>
              <a:t>Topic 39: Thinking clearly about the anticholinergic burden </a:t>
            </a:r>
            <a:endParaRPr lang="en-AU"/>
          </a:p>
        </p:txBody>
      </p:sp>
      <p:pic>
        <p:nvPicPr>
          <p:cNvPr id="4" name="Picture 3" descr="A picture containing silhouette&#10;&#10;Description automatically generated">
            <a:extLst>
              <a:ext uri="{FF2B5EF4-FFF2-40B4-BE49-F238E27FC236}">
                <a16:creationId xmlns:a16="http://schemas.microsoft.com/office/drawing/2014/main" id="{06C77A4C-911E-48A8-91EC-4D5072130E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787" y="1054189"/>
            <a:ext cx="2484526" cy="3935882"/>
          </a:xfrm>
          <a:prstGeom prst="rect">
            <a:avLst/>
          </a:prstGeom>
        </p:spPr>
      </p:pic>
      <p:sp>
        <p:nvSpPr>
          <p:cNvPr id="5" name="Central effects">
            <a:extLst>
              <a:ext uri="{FF2B5EF4-FFF2-40B4-BE49-F238E27FC236}">
                <a16:creationId xmlns:a16="http://schemas.microsoft.com/office/drawing/2014/main" id="{6C4D1A17-38A6-4DF3-9EFC-D07D0592A43D}"/>
              </a:ext>
            </a:extLst>
          </p:cNvPr>
          <p:cNvSpPr txBox="1"/>
          <p:nvPr/>
        </p:nvSpPr>
        <p:spPr>
          <a:xfrm>
            <a:off x="573511" y="1141703"/>
            <a:ext cx="3275910" cy="1709084"/>
          </a:xfrm>
          <a:prstGeom prst="roundRect">
            <a:avLst>
              <a:gd name="adj" fmla="val 8921"/>
            </a:avLst>
          </a:prstGeom>
          <a:noFill/>
          <a:ln w="6350">
            <a:solidFill>
              <a:schemeClr val="accent1"/>
            </a:solidFill>
          </a:ln>
        </p:spPr>
        <p:txBody>
          <a:bodyPr wrap="square" numCol="2" spcCol="180000" rtlCol="0">
            <a:noAutofit/>
          </a:bodyPr>
          <a:lstStyle/>
          <a:p>
            <a:r>
              <a:rPr lang="en-AU" sz="1200" b="1"/>
              <a:t>Central effects:</a:t>
            </a:r>
          </a:p>
          <a:p>
            <a:r>
              <a:rPr lang="en-AU" sz="1000">
                <a:solidFill>
                  <a:schemeClr val="accent5"/>
                </a:solidFill>
              </a:rPr>
              <a:t>Drowsiness</a:t>
            </a:r>
            <a:br>
              <a:rPr lang="en-AU" sz="1000">
                <a:solidFill>
                  <a:schemeClr val="accent5"/>
                </a:solidFill>
              </a:rPr>
            </a:br>
            <a:r>
              <a:rPr lang="en-AU" sz="1000">
                <a:solidFill>
                  <a:schemeClr val="accent5"/>
                </a:solidFill>
              </a:rPr>
              <a:t>Fatigue</a:t>
            </a:r>
          </a:p>
          <a:p>
            <a:r>
              <a:rPr lang="en-AU" sz="1000">
                <a:solidFill>
                  <a:schemeClr val="accent5"/>
                </a:solidFill>
              </a:rPr>
              <a:t>Inability to concentrate</a:t>
            </a:r>
          </a:p>
          <a:p>
            <a:r>
              <a:rPr lang="en-AU" sz="1000">
                <a:solidFill>
                  <a:schemeClr val="accent2"/>
                </a:solidFill>
              </a:rPr>
              <a:t>Restlessness</a:t>
            </a:r>
          </a:p>
          <a:p>
            <a:r>
              <a:rPr lang="en-AU" sz="1000">
                <a:solidFill>
                  <a:schemeClr val="accent2"/>
                </a:solidFill>
              </a:rPr>
              <a:t>Dizziness</a:t>
            </a:r>
          </a:p>
          <a:p>
            <a:r>
              <a:rPr lang="en-AU" sz="1000">
                <a:solidFill>
                  <a:schemeClr val="accent2"/>
                </a:solidFill>
              </a:rPr>
              <a:t>Confusion &amp; agitation</a:t>
            </a:r>
          </a:p>
          <a:p>
            <a:r>
              <a:rPr lang="en-AU" sz="1000">
                <a:solidFill>
                  <a:schemeClr val="accent2"/>
                </a:solidFill>
              </a:rPr>
              <a:t>Headache &amp; fever</a:t>
            </a:r>
          </a:p>
          <a:p>
            <a:r>
              <a:rPr lang="en-AU" sz="1000">
                <a:solidFill>
                  <a:schemeClr val="accent2"/>
                </a:solidFill>
              </a:rPr>
              <a:t>Insomnia</a:t>
            </a:r>
          </a:p>
          <a:p>
            <a:r>
              <a:rPr lang="en-AU" sz="1000">
                <a:solidFill>
                  <a:schemeClr val="accent2"/>
                </a:solidFill>
              </a:rPr>
              <a:t>Memory loss</a:t>
            </a:r>
          </a:p>
          <a:p>
            <a:endParaRPr lang="en-AU" sz="1200"/>
          </a:p>
          <a:p>
            <a:r>
              <a:rPr lang="en-AU" sz="1000">
                <a:solidFill>
                  <a:schemeClr val="accent6"/>
                </a:solidFill>
              </a:rPr>
              <a:t>Cognitive impairment</a:t>
            </a:r>
          </a:p>
          <a:p>
            <a:r>
              <a:rPr lang="en-AU" sz="1000">
                <a:solidFill>
                  <a:schemeClr val="accent6"/>
                </a:solidFill>
              </a:rPr>
              <a:t>Falls &amp; accidents</a:t>
            </a:r>
          </a:p>
          <a:p>
            <a:r>
              <a:rPr lang="en-AU" sz="1000">
                <a:solidFill>
                  <a:schemeClr val="accent6"/>
                </a:solidFill>
              </a:rPr>
              <a:t>Hallucinations</a:t>
            </a:r>
          </a:p>
          <a:p>
            <a:r>
              <a:rPr lang="en-AU" sz="1000">
                <a:solidFill>
                  <a:schemeClr val="accent6"/>
                </a:solidFill>
              </a:rPr>
              <a:t>Delirium</a:t>
            </a:r>
          </a:p>
          <a:p>
            <a:r>
              <a:rPr lang="en-AU" sz="1000">
                <a:solidFill>
                  <a:schemeClr val="accent6"/>
                </a:solidFill>
              </a:rPr>
              <a:t>Seizures</a:t>
            </a:r>
          </a:p>
          <a:p>
            <a:r>
              <a:rPr lang="en-AU" sz="1000">
                <a:solidFill>
                  <a:schemeClr val="accent6"/>
                </a:solidFill>
              </a:rPr>
              <a:t>Functional decline</a:t>
            </a:r>
            <a:br>
              <a:rPr lang="en-AU" sz="1000">
                <a:solidFill>
                  <a:schemeClr val="accent6"/>
                </a:solidFill>
              </a:rPr>
            </a:br>
            <a:r>
              <a:rPr lang="en-AU" sz="1000">
                <a:solidFill>
                  <a:schemeClr val="accent6"/>
                </a:solidFill>
              </a:rPr>
              <a:t>&amp; increased dependency</a:t>
            </a:r>
          </a:p>
          <a:p>
            <a:r>
              <a:rPr lang="en-AU" sz="1000">
                <a:solidFill>
                  <a:schemeClr val="accent6"/>
                </a:solidFill>
              </a:rPr>
              <a:t>Diminished quality</a:t>
            </a:r>
            <a:br>
              <a:rPr lang="en-AU" sz="1000">
                <a:solidFill>
                  <a:schemeClr val="accent6"/>
                </a:solidFill>
              </a:rPr>
            </a:br>
            <a:r>
              <a:rPr lang="en-AU" sz="1000">
                <a:solidFill>
                  <a:schemeClr val="accent6"/>
                </a:solidFill>
              </a:rPr>
              <a:t>of life</a:t>
            </a:r>
          </a:p>
        </p:txBody>
      </p:sp>
      <p:sp>
        <p:nvSpPr>
          <p:cNvPr id="8" name="Eye">
            <a:extLst>
              <a:ext uri="{FF2B5EF4-FFF2-40B4-BE49-F238E27FC236}">
                <a16:creationId xmlns:a16="http://schemas.microsoft.com/office/drawing/2014/main" id="{190CEA3F-CEB5-4C16-810B-6EF1B770F477}"/>
              </a:ext>
            </a:extLst>
          </p:cNvPr>
          <p:cNvSpPr txBox="1"/>
          <p:nvPr/>
        </p:nvSpPr>
        <p:spPr>
          <a:xfrm>
            <a:off x="5909972" y="1141703"/>
            <a:ext cx="2716002" cy="947035"/>
          </a:xfrm>
          <a:prstGeom prst="roundRect">
            <a:avLst>
              <a:gd name="adj" fmla="val 8617"/>
            </a:avLst>
          </a:prstGeom>
          <a:noFill/>
          <a:ln w="6350">
            <a:solidFill>
              <a:schemeClr val="accent1"/>
            </a:solidFill>
          </a:ln>
        </p:spPr>
        <p:txBody>
          <a:bodyPr wrap="square" numCol="2" spcCol="180000" rtlCol="0">
            <a:noAutofit/>
          </a:bodyPr>
          <a:lstStyle/>
          <a:p>
            <a:r>
              <a:rPr lang="en-AU" sz="1200" b="1"/>
              <a:t>Eye:</a:t>
            </a:r>
          </a:p>
          <a:p>
            <a:r>
              <a:rPr lang="en-AU" sz="1000">
                <a:solidFill>
                  <a:schemeClr val="accent5"/>
                </a:solidFill>
              </a:rPr>
              <a:t>Mild dilation of pupil</a:t>
            </a:r>
            <a:br>
              <a:rPr lang="en-AU" sz="1000">
                <a:solidFill>
                  <a:schemeClr val="accent5"/>
                </a:solidFill>
              </a:rPr>
            </a:br>
            <a:r>
              <a:rPr lang="en-AU" sz="1000">
                <a:solidFill>
                  <a:schemeClr val="accent5"/>
                </a:solidFill>
              </a:rPr>
              <a:t>Dry eyes</a:t>
            </a:r>
          </a:p>
          <a:p>
            <a:r>
              <a:rPr lang="en-AU" sz="1000">
                <a:solidFill>
                  <a:schemeClr val="accent2"/>
                </a:solidFill>
              </a:rPr>
              <a:t>Inability to focus</a:t>
            </a:r>
          </a:p>
          <a:p>
            <a:r>
              <a:rPr lang="en-AU" sz="1000">
                <a:solidFill>
                  <a:schemeClr val="accent2"/>
                </a:solidFill>
              </a:rPr>
              <a:t>Blurred vision</a:t>
            </a:r>
          </a:p>
          <a:p>
            <a:endParaRPr lang="en-AU" sz="1000" b="1"/>
          </a:p>
          <a:p>
            <a:r>
              <a:rPr lang="en-AU" sz="1000">
                <a:solidFill>
                  <a:schemeClr val="accent6"/>
                </a:solidFill>
              </a:rPr>
              <a:t>Increased risk of angle-closure glaucoma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6752BD-3153-4944-9272-4C7BF93D64FC}"/>
              </a:ext>
            </a:extLst>
          </p:cNvPr>
          <p:cNvSpPr txBox="1"/>
          <p:nvPr/>
        </p:nvSpPr>
        <p:spPr>
          <a:xfrm>
            <a:off x="573511" y="3070311"/>
            <a:ext cx="1902533" cy="1379391"/>
          </a:xfrm>
          <a:prstGeom prst="roundRect">
            <a:avLst>
              <a:gd name="adj" fmla="val 9896"/>
            </a:avLst>
          </a:prstGeom>
          <a:noFill/>
          <a:ln w="6350">
            <a:solidFill>
              <a:schemeClr val="accent1"/>
            </a:solidFill>
          </a:ln>
        </p:spPr>
        <p:txBody>
          <a:bodyPr wrap="square" numCol="1" spcCol="180000" rtlCol="0">
            <a:noAutofit/>
          </a:bodyPr>
          <a:lstStyle/>
          <a:p>
            <a:r>
              <a:rPr lang="en-AU" sz="1200" b="1"/>
              <a:t>Gastrointestinal tract:</a:t>
            </a:r>
          </a:p>
          <a:p>
            <a:r>
              <a:rPr lang="en-AU" sz="1000">
                <a:solidFill>
                  <a:schemeClr val="accent5"/>
                </a:solidFill>
              </a:rPr>
              <a:t>Dyspepsia</a:t>
            </a:r>
            <a:br>
              <a:rPr lang="en-AU" sz="1000">
                <a:solidFill>
                  <a:schemeClr val="accent5"/>
                </a:solidFill>
              </a:rPr>
            </a:br>
            <a:r>
              <a:rPr lang="en-AU" sz="1000">
                <a:solidFill>
                  <a:schemeClr val="accent2"/>
                </a:solidFill>
              </a:rPr>
              <a:t>Constipation</a:t>
            </a:r>
          </a:p>
          <a:p>
            <a:r>
              <a:rPr lang="en-AU" sz="1000">
                <a:solidFill>
                  <a:schemeClr val="accent2"/>
                </a:solidFill>
              </a:rPr>
              <a:t>Gastro-oesophageal reflux</a:t>
            </a:r>
          </a:p>
          <a:p>
            <a:r>
              <a:rPr lang="en-AU" sz="1000">
                <a:solidFill>
                  <a:schemeClr val="accent2"/>
                </a:solidFill>
              </a:rPr>
              <a:t>Nausea or vomiting</a:t>
            </a:r>
          </a:p>
          <a:p>
            <a:r>
              <a:rPr lang="en-AU" sz="1000">
                <a:solidFill>
                  <a:schemeClr val="accent6"/>
                </a:solidFill>
              </a:rPr>
              <a:t>Faecal impaction</a:t>
            </a:r>
          </a:p>
          <a:p>
            <a:r>
              <a:rPr lang="en-AU" sz="1000">
                <a:solidFill>
                  <a:schemeClr val="accent6"/>
                </a:solidFill>
              </a:rPr>
              <a:t>Paralytic ileus</a:t>
            </a:r>
          </a:p>
          <a:p>
            <a:r>
              <a:rPr lang="en-AU" sz="1000">
                <a:solidFill>
                  <a:schemeClr val="accent6"/>
                </a:solidFill>
              </a:rPr>
              <a:t>GI obstruction</a:t>
            </a:r>
          </a:p>
        </p:txBody>
      </p:sp>
      <p:sp>
        <p:nvSpPr>
          <p:cNvPr id="10" name="Mouth">
            <a:extLst>
              <a:ext uri="{FF2B5EF4-FFF2-40B4-BE49-F238E27FC236}">
                <a16:creationId xmlns:a16="http://schemas.microsoft.com/office/drawing/2014/main" id="{43D27775-C70C-43C2-A681-1CF7C61879F7}"/>
              </a:ext>
            </a:extLst>
          </p:cNvPr>
          <p:cNvSpPr txBox="1"/>
          <p:nvPr/>
        </p:nvSpPr>
        <p:spPr>
          <a:xfrm>
            <a:off x="6942348" y="2271734"/>
            <a:ext cx="2716002" cy="1292819"/>
          </a:xfrm>
          <a:prstGeom prst="roundRect">
            <a:avLst>
              <a:gd name="adj" fmla="val 10627"/>
            </a:avLst>
          </a:prstGeom>
          <a:noFill/>
          <a:ln w="6350">
            <a:solidFill>
              <a:schemeClr val="accent1"/>
            </a:solidFill>
          </a:ln>
        </p:spPr>
        <p:txBody>
          <a:bodyPr wrap="square" numCol="2" spcCol="72000" rtlCol="0">
            <a:noAutofit/>
          </a:bodyPr>
          <a:lstStyle/>
          <a:p>
            <a:r>
              <a:rPr lang="en-AU" sz="1200" b="1"/>
              <a:t>Mouth:</a:t>
            </a:r>
          </a:p>
          <a:p>
            <a:r>
              <a:rPr lang="en-AU" sz="1000">
                <a:solidFill>
                  <a:schemeClr val="accent5"/>
                </a:solidFill>
              </a:rPr>
              <a:t>Dry mouth</a:t>
            </a:r>
            <a:br>
              <a:rPr lang="en-AU" sz="1000">
                <a:solidFill>
                  <a:schemeClr val="accent5"/>
                </a:solidFill>
              </a:rPr>
            </a:br>
            <a:r>
              <a:rPr lang="en-AU" sz="1000">
                <a:solidFill>
                  <a:schemeClr val="accent5"/>
                </a:solidFill>
              </a:rPr>
              <a:t>Thirst</a:t>
            </a:r>
          </a:p>
          <a:p>
            <a:r>
              <a:rPr lang="en-AU" sz="1000">
                <a:solidFill>
                  <a:schemeClr val="accent5"/>
                </a:solidFill>
              </a:rPr>
              <a:t>Oral discomfort</a:t>
            </a:r>
          </a:p>
          <a:p>
            <a:r>
              <a:rPr lang="en-AU" sz="1000">
                <a:solidFill>
                  <a:schemeClr val="accent2"/>
                </a:solidFill>
              </a:rPr>
              <a:t>Reduced appetite</a:t>
            </a:r>
          </a:p>
          <a:p>
            <a:r>
              <a:rPr lang="en-AU" sz="1000">
                <a:solidFill>
                  <a:schemeClr val="accent2"/>
                </a:solidFill>
              </a:rPr>
              <a:t>Difficulty in eating and swallowing</a:t>
            </a:r>
          </a:p>
          <a:p>
            <a:endParaRPr lang="en-AU" sz="1200" b="1"/>
          </a:p>
          <a:p>
            <a:r>
              <a:rPr lang="en-AU" sz="1000">
                <a:solidFill>
                  <a:schemeClr val="accent6"/>
                </a:solidFill>
              </a:rPr>
              <a:t>Malnutrition</a:t>
            </a:r>
          </a:p>
          <a:p>
            <a:r>
              <a:rPr lang="en-AU" sz="1000">
                <a:solidFill>
                  <a:schemeClr val="accent6"/>
                </a:solidFill>
              </a:rPr>
              <a:t>Difficulty with speech</a:t>
            </a:r>
          </a:p>
          <a:p>
            <a:r>
              <a:rPr lang="en-AU" sz="1000">
                <a:solidFill>
                  <a:schemeClr val="accent6"/>
                </a:solidFill>
              </a:rPr>
              <a:t>Respiratory infections</a:t>
            </a:r>
          </a:p>
          <a:p>
            <a:r>
              <a:rPr lang="en-AU" sz="1000">
                <a:solidFill>
                  <a:schemeClr val="accent6"/>
                </a:solidFill>
              </a:rPr>
              <a:t>Dental or denture problems</a:t>
            </a:r>
          </a:p>
        </p:txBody>
      </p:sp>
      <p:sp>
        <p:nvSpPr>
          <p:cNvPr id="11" name="Heart">
            <a:extLst>
              <a:ext uri="{FF2B5EF4-FFF2-40B4-BE49-F238E27FC236}">
                <a16:creationId xmlns:a16="http://schemas.microsoft.com/office/drawing/2014/main" id="{B88A58C3-66E8-4ACC-81D0-A80257D53929}"/>
              </a:ext>
            </a:extLst>
          </p:cNvPr>
          <p:cNvSpPr txBox="1"/>
          <p:nvPr/>
        </p:nvSpPr>
        <p:spPr>
          <a:xfrm>
            <a:off x="7665960" y="3747551"/>
            <a:ext cx="1992390" cy="1080263"/>
          </a:xfrm>
          <a:prstGeom prst="roundRect">
            <a:avLst>
              <a:gd name="adj" fmla="val 9972"/>
            </a:avLst>
          </a:prstGeom>
          <a:noFill/>
          <a:ln w="6350">
            <a:solidFill>
              <a:schemeClr val="accent1"/>
            </a:solidFill>
          </a:ln>
        </p:spPr>
        <p:txBody>
          <a:bodyPr wrap="square" numCol="1" spcCol="180000" rtlCol="0">
            <a:noAutofit/>
          </a:bodyPr>
          <a:lstStyle/>
          <a:p>
            <a:r>
              <a:rPr lang="en-AU" sz="1200" b="1"/>
              <a:t>Heart:</a:t>
            </a:r>
          </a:p>
          <a:p>
            <a:r>
              <a:rPr lang="en-AU" sz="1000">
                <a:solidFill>
                  <a:schemeClr val="accent2"/>
                </a:solidFill>
              </a:rPr>
              <a:t>Tachycardia</a:t>
            </a:r>
          </a:p>
          <a:p>
            <a:r>
              <a:rPr lang="en-AU" sz="1000">
                <a:solidFill>
                  <a:schemeClr val="accent6"/>
                </a:solidFill>
              </a:rPr>
              <a:t>Arrhythmias</a:t>
            </a:r>
          </a:p>
          <a:p>
            <a:r>
              <a:rPr lang="en-AU" sz="1000">
                <a:solidFill>
                  <a:schemeClr val="accent6"/>
                </a:solidFill>
              </a:rPr>
              <a:t>Exacerbation of angina</a:t>
            </a:r>
          </a:p>
          <a:p>
            <a:r>
              <a:rPr lang="en-AU" sz="1000">
                <a:solidFill>
                  <a:schemeClr val="accent6"/>
                </a:solidFill>
              </a:rPr>
              <a:t>Exacerbation of heart failure</a:t>
            </a:r>
          </a:p>
          <a:p>
            <a:r>
              <a:rPr lang="en-AU" sz="1000">
                <a:solidFill>
                  <a:schemeClr val="accent6"/>
                </a:solidFill>
              </a:rPr>
              <a:t>Postural hypotension</a:t>
            </a:r>
          </a:p>
        </p:txBody>
      </p:sp>
      <p:sp>
        <p:nvSpPr>
          <p:cNvPr id="12" name="Skin">
            <a:extLst>
              <a:ext uri="{FF2B5EF4-FFF2-40B4-BE49-F238E27FC236}">
                <a16:creationId xmlns:a16="http://schemas.microsoft.com/office/drawing/2014/main" id="{8A162F69-5B18-428B-87AD-4A1024E6FE37}"/>
              </a:ext>
            </a:extLst>
          </p:cNvPr>
          <p:cNvSpPr txBox="1"/>
          <p:nvPr/>
        </p:nvSpPr>
        <p:spPr>
          <a:xfrm>
            <a:off x="5706802" y="4050226"/>
            <a:ext cx="1814478" cy="899602"/>
          </a:xfrm>
          <a:prstGeom prst="roundRect">
            <a:avLst>
              <a:gd name="adj" fmla="val 9349"/>
            </a:avLst>
          </a:prstGeom>
          <a:noFill/>
          <a:ln w="6350">
            <a:solidFill>
              <a:schemeClr val="accent1"/>
            </a:solidFill>
          </a:ln>
        </p:spPr>
        <p:txBody>
          <a:bodyPr wrap="square" numCol="1" spcCol="180000" rtlCol="0">
            <a:noAutofit/>
          </a:bodyPr>
          <a:lstStyle/>
          <a:p>
            <a:r>
              <a:rPr lang="en-AU" sz="1200" b="1"/>
              <a:t>Skin:</a:t>
            </a:r>
          </a:p>
          <a:p>
            <a:r>
              <a:rPr lang="en-AU" sz="1000">
                <a:solidFill>
                  <a:schemeClr val="accent2"/>
                </a:solidFill>
              </a:rPr>
              <a:t>Decreased sweating</a:t>
            </a:r>
          </a:p>
          <a:p>
            <a:r>
              <a:rPr lang="en-AU" sz="1000">
                <a:solidFill>
                  <a:schemeClr val="accent2"/>
                </a:solidFill>
              </a:rPr>
              <a:t>Dry and flushed skin</a:t>
            </a:r>
          </a:p>
          <a:p>
            <a:r>
              <a:rPr lang="en-AU" sz="1000">
                <a:solidFill>
                  <a:schemeClr val="accent2"/>
                </a:solidFill>
              </a:rPr>
              <a:t>Rash</a:t>
            </a:r>
          </a:p>
          <a:p>
            <a:r>
              <a:rPr lang="en-AU" sz="1000">
                <a:solidFill>
                  <a:schemeClr val="accent6"/>
                </a:solidFill>
              </a:rPr>
              <a:t>Hyperthermia/heat stroke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DEB4F45-E0CA-470A-8A50-A27C2E97E5F4}"/>
              </a:ext>
            </a:extLst>
          </p:cNvPr>
          <p:cNvSpPr txBox="1"/>
          <p:nvPr/>
        </p:nvSpPr>
        <p:spPr>
          <a:xfrm>
            <a:off x="2608347" y="3409549"/>
            <a:ext cx="1922846" cy="1558088"/>
          </a:xfrm>
          <a:prstGeom prst="roundRect">
            <a:avLst>
              <a:gd name="adj" fmla="val 13113"/>
            </a:avLst>
          </a:prstGeom>
          <a:noFill/>
          <a:ln w="6350">
            <a:solidFill>
              <a:schemeClr val="accent1"/>
            </a:solidFill>
          </a:ln>
        </p:spPr>
        <p:txBody>
          <a:bodyPr wrap="square" numCol="1" spcCol="180000" rtlCol="0">
            <a:noAutofit/>
          </a:bodyPr>
          <a:lstStyle/>
          <a:p>
            <a:r>
              <a:rPr lang="en-AU" sz="1200" b="1"/>
              <a:t>Genitourinary tract:</a:t>
            </a:r>
          </a:p>
          <a:p>
            <a:r>
              <a:rPr lang="en-AU" sz="1000">
                <a:solidFill>
                  <a:schemeClr val="accent5"/>
                </a:solidFill>
              </a:rPr>
              <a:t>Urinary hesitancy</a:t>
            </a:r>
            <a:br>
              <a:rPr lang="en-AU" sz="1000">
                <a:solidFill>
                  <a:schemeClr val="accent5"/>
                </a:solidFill>
              </a:rPr>
            </a:br>
            <a:r>
              <a:rPr lang="en-AU" sz="1000">
                <a:solidFill>
                  <a:schemeClr val="accent2"/>
                </a:solidFill>
              </a:rPr>
              <a:t>Difficulty urinating</a:t>
            </a:r>
          </a:p>
          <a:p>
            <a:r>
              <a:rPr lang="en-AU" sz="1000">
                <a:solidFill>
                  <a:schemeClr val="accent2"/>
                </a:solidFill>
              </a:rPr>
              <a:t>Incontinence</a:t>
            </a:r>
          </a:p>
          <a:p>
            <a:r>
              <a:rPr lang="en-AU" sz="1000">
                <a:solidFill>
                  <a:schemeClr val="accent6"/>
                </a:solidFill>
              </a:rPr>
              <a:t>Urinary retention or obstruction</a:t>
            </a:r>
          </a:p>
          <a:p>
            <a:r>
              <a:rPr lang="en-AU" sz="1000">
                <a:solidFill>
                  <a:schemeClr val="accent6"/>
                </a:solidFill>
              </a:rPr>
              <a:t>Urinary tract infection</a:t>
            </a:r>
          </a:p>
          <a:p>
            <a:r>
              <a:rPr lang="en-AU" sz="1000">
                <a:solidFill>
                  <a:schemeClr val="accent6"/>
                </a:solidFill>
              </a:rPr>
              <a:t>Exacerbation of prostatic hypertrophy</a:t>
            </a:r>
          </a:p>
        </p:txBody>
      </p:sp>
      <p:sp>
        <p:nvSpPr>
          <p:cNvPr id="14" name="Eye">
            <a:extLst>
              <a:ext uri="{FF2B5EF4-FFF2-40B4-BE49-F238E27FC236}">
                <a16:creationId xmlns:a16="http://schemas.microsoft.com/office/drawing/2014/main" id="{6AC39863-1119-49EF-8A86-9618A7DBD48C}"/>
              </a:ext>
            </a:extLst>
          </p:cNvPr>
          <p:cNvSpPr txBox="1"/>
          <p:nvPr/>
        </p:nvSpPr>
        <p:spPr>
          <a:xfrm>
            <a:off x="8801999" y="1141703"/>
            <a:ext cx="856351" cy="947034"/>
          </a:xfrm>
          <a:prstGeom prst="roundRect">
            <a:avLst>
              <a:gd name="adj" fmla="val 8617"/>
            </a:avLst>
          </a:prstGeom>
          <a:solidFill>
            <a:schemeClr val="accent1">
              <a:alpha val="10000"/>
            </a:schemeClr>
          </a:solidFill>
          <a:ln w="12700">
            <a:solidFill>
              <a:schemeClr val="accent1"/>
            </a:solidFill>
          </a:ln>
        </p:spPr>
        <p:txBody>
          <a:bodyPr wrap="square" numCol="1" spcCol="180000" rtlCol="0">
            <a:noAutofit/>
          </a:bodyPr>
          <a:lstStyle/>
          <a:p>
            <a:r>
              <a:rPr lang="en-AU" sz="1000" b="1">
                <a:solidFill>
                  <a:schemeClr val="accent1"/>
                </a:solidFill>
              </a:rPr>
              <a:t>KEY</a:t>
            </a:r>
          </a:p>
          <a:p>
            <a:r>
              <a:rPr lang="en-AU" sz="1200" b="1"/>
              <a:t>System:</a:t>
            </a:r>
          </a:p>
          <a:p>
            <a:r>
              <a:rPr lang="en-AU" sz="1000">
                <a:solidFill>
                  <a:schemeClr val="accent5"/>
                </a:solidFill>
              </a:rPr>
              <a:t>Mild</a:t>
            </a:r>
          </a:p>
          <a:p>
            <a:r>
              <a:rPr lang="en-AU" sz="1000">
                <a:solidFill>
                  <a:schemeClr val="accent2"/>
                </a:solidFill>
              </a:rPr>
              <a:t>Moderate</a:t>
            </a:r>
          </a:p>
          <a:p>
            <a:r>
              <a:rPr lang="en-AU" sz="1000">
                <a:solidFill>
                  <a:schemeClr val="accent6"/>
                </a:solidFill>
              </a:rPr>
              <a:t>Severe</a:t>
            </a:r>
          </a:p>
        </p:txBody>
      </p:sp>
    </p:spTree>
    <p:extLst>
      <p:ext uri="{BB962C8B-B14F-4D97-AF65-F5344CB8AC3E}">
        <p14:creationId xmlns:p14="http://schemas.microsoft.com/office/powerpoint/2010/main" val="1522338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17C5B085-04CC-48DC-955E-ABEE48883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227282"/>
            <a:ext cx="8064500" cy="907785"/>
          </a:xfrm>
        </p:spPr>
        <p:txBody>
          <a:bodyPr/>
          <a:lstStyle/>
          <a:p>
            <a:r>
              <a:rPr lang="en-US"/>
              <a:t>Examples of medicines with </a:t>
            </a:r>
            <a:br>
              <a:rPr lang="en-US"/>
            </a:br>
            <a:r>
              <a:rPr lang="en-US"/>
              <a:t>anticholinergic effects</a:t>
            </a:r>
            <a:r>
              <a:rPr lang="en-US" baseline="30000"/>
              <a:t>1,2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A3CA628-26C4-47FC-AA6A-E46196F5EA5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04825" y="5107460"/>
            <a:ext cx="7288170" cy="438579"/>
          </a:xfrm>
        </p:spPr>
        <p:txBody>
          <a:bodyPr/>
          <a:lstStyle/>
          <a:p>
            <a:r>
              <a:rPr lang="en-US"/>
              <a:t>1 Australian Medicines Handbook. Adelaide: AMH Pty Ltd, 2021</a:t>
            </a:r>
          </a:p>
          <a:p>
            <a:r>
              <a:rPr lang="en-US"/>
              <a:t>2 Therapeutic Guidelines. West Melbourne: Therapeutic Guidelines Ltd, 2021.</a:t>
            </a:r>
          </a:p>
        </p:txBody>
      </p:sp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6921E5C5-CF1D-F143-8965-1ABE1ADAEF1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4449249"/>
              </p:ext>
            </p:extLst>
          </p:nvPr>
        </p:nvGraphicFramePr>
        <p:xfrm>
          <a:off x="503577" y="1350221"/>
          <a:ext cx="4404180" cy="327262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32354">
                  <a:extLst>
                    <a:ext uri="{9D8B030D-6E8A-4147-A177-3AD203B41FA5}">
                      <a16:colId xmlns:a16="http://schemas.microsoft.com/office/drawing/2014/main" val="2965368001"/>
                    </a:ext>
                  </a:extLst>
                </a:gridCol>
                <a:gridCol w="3171826">
                  <a:extLst>
                    <a:ext uri="{9D8B030D-6E8A-4147-A177-3AD203B41FA5}">
                      <a16:colId xmlns:a16="http://schemas.microsoft.com/office/drawing/2014/main" val="34716009"/>
                    </a:ext>
                  </a:extLst>
                </a:gridCol>
              </a:tblGrid>
              <a:tr h="2696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AU" sz="12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Class</a:t>
                      </a:r>
                      <a:endParaRPr lang="en-AU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140" marR="5714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AU" sz="12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Medicines</a:t>
                      </a:r>
                      <a:r>
                        <a:rPr lang="en-AU" sz="1200" b="1" baseline="300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</a:t>
                      </a:r>
                      <a:endParaRPr lang="en-AU" sz="1200" baseline="30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140" marR="5714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1493829"/>
                  </a:ext>
                </a:extLst>
              </a:tr>
              <a:tr h="9769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AU" sz="1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Antidepressants</a:t>
                      </a:r>
                    </a:p>
                  </a:txBody>
                  <a:tcPr marL="57140" marR="5714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AU" sz="1000" b="1" i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SSRIs:</a:t>
                      </a:r>
                      <a:r>
                        <a:rPr lang="en-AU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citalopram; escitalopram; fluoxetine; paroxetine; sertraline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AU" sz="1000" b="1" i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SNRIs:</a:t>
                      </a:r>
                      <a:r>
                        <a:rPr lang="en-AU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desvenlafaxine; duloxetine; venlafaxine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AU" sz="1000" b="1" i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Other:</a:t>
                      </a:r>
                      <a:r>
                        <a:rPr lang="en-AU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mirtazapine</a:t>
                      </a:r>
                    </a:p>
                  </a:txBody>
                  <a:tcPr marL="57140" marR="5714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772191730"/>
                  </a:ext>
                </a:extLst>
              </a:tr>
              <a:tr h="4217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AU" sz="1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Antipsychotics</a:t>
                      </a:r>
                    </a:p>
                  </a:txBody>
                  <a:tcPr marL="57140" marR="5714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AU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olanzapine; quetiapine; risperidone</a:t>
                      </a:r>
                    </a:p>
                  </a:txBody>
                  <a:tcPr marL="57140" marR="57140" marT="0" marB="0" anchor="ctr"/>
                </a:tc>
                <a:extLst>
                  <a:ext uri="{0D108BD9-81ED-4DB2-BD59-A6C34878D82A}">
                    <a16:rowId xmlns:a16="http://schemas.microsoft.com/office/drawing/2014/main" val="948171940"/>
                  </a:ext>
                </a:extLst>
              </a:tr>
              <a:tr h="4300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AU" sz="1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Benzodiazepines</a:t>
                      </a:r>
                    </a:p>
                  </a:txBody>
                  <a:tcPr marL="57140" marR="5714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AU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diazepam; temazepam</a:t>
                      </a:r>
                    </a:p>
                  </a:txBody>
                  <a:tcPr marL="57140" marR="57140" marT="0" marB="0" anchor="ctr"/>
                </a:tc>
                <a:extLst>
                  <a:ext uri="{0D108BD9-81ED-4DB2-BD59-A6C34878D82A}">
                    <a16:rowId xmlns:a16="http://schemas.microsoft.com/office/drawing/2014/main" val="523392461"/>
                  </a:ext>
                </a:extLst>
              </a:tr>
              <a:tr h="4217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AU" sz="1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Opioids</a:t>
                      </a:r>
                    </a:p>
                  </a:txBody>
                  <a:tcPr marL="57140" marR="5714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AU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codeine; fentanyl; oxycodone; tapentadol; tramadol</a:t>
                      </a:r>
                    </a:p>
                  </a:txBody>
                  <a:tcPr marL="57140" marR="57140" marT="0" marB="0" anchor="ctr"/>
                </a:tc>
                <a:extLst>
                  <a:ext uri="{0D108BD9-81ED-4DB2-BD59-A6C34878D82A}">
                    <a16:rowId xmlns:a16="http://schemas.microsoft.com/office/drawing/2014/main" val="373580438"/>
                  </a:ext>
                </a:extLst>
              </a:tr>
              <a:tr h="7523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AU" sz="1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Adjuvants for pain management</a:t>
                      </a:r>
                    </a:p>
                  </a:txBody>
                  <a:tcPr marL="57140" marR="5714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AU" sz="1000" b="1" i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TCAs:</a:t>
                      </a:r>
                      <a:r>
                        <a:rPr lang="en-AU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amitriptyline; nortriptyline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AU" sz="1000" b="1" i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Gabapentinoids: </a:t>
                      </a:r>
                      <a:r>
                        <a:rPr lang="en-AU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gabapentin; pregabalin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AU" sz="1000" b="1" i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SNRIs:</a:t>
                      </a:r>
                      <a:r>
                        <a:rPr lang="en-AU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duloxetine; venlafaxine</a:t>
                      </a:r>
                    </a:p>
                  </a:txBody>
                  <a:tcPr marL="57140" marR="57140" marT="0" marB="0" anchor="ctr"/>
                </a:tc>
                <a:extLst>
                  <a:ext uri="{0D108BD9-81ED-4DB2-BD59-A6C34878D82A}">
                    <a16:rowId xmlns:a16="http://schemas.microsoft.com/office/drawing/2014/main" val="97013187"/>
                  </a:ext>
                </a:extLst>
              </a:tr>
            </a:tbl>
          </a:graphicData>
        </a:graphic>
      </p:graphicFrame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0283D83F-E896-2E49-9A49-F5D708007C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7782413"/>
              </p:ext>
            </p:extLst>
          </p:nvPr>
        </p:nvGraphicFramePr>
        <p:xfrm>
          <a:off x="5033176" y="1359230"/>
          <a:ext cx="4621999" cy="326361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39037">
                  <a:extLst>
                    <a:ext uri="{9D8B030D-6E8A-4147-A177-3AD203B41FA5}">
                      <a16:colId xmlns:a16="http://schemas.microsoft.com/office/drawing/2014/main" val="2965368001"/>
                    </a:ext>
                  </a:extLst>
                </a:gridCol>
                <a:gridCol w="3382962">
                  <a:extLst>
                    <a:ext uri="{9D8B030D-6E8A-4147-A177-3AD203B41FA5}">
                      <a16:colId xmlns:a16="http://schemas.microsoft.com/office/drawing/2014/main" val="34716009"/>
                    </a:ext>
                  </a:extLst>
                </a:gridCol>
              </a:tblGrid>
              <a:tr h="2616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AU" sz="12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Class</a:t>
                      </a:r>
                      <a:endParaRPr lang="en-AU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140" marR="5714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AU" sz="12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Medicines</a:t>
                      </a:r>
                      <a:r>
                        <a:rPr lang="en-AU" sz="1200" b="1" baseline="300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</a:t>
                      </a:r>
                      <a:endParaRPr lang="en-AU" sz="1200" baseline="30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140" marR="5714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1493829"/>
                  </a:ext>
                </a:extLst>
              </a:tr>
              <a:tr h="8397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AU" sz="1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Antihistamines</a:t>
                      </a:r>
                    </a:p>
                  </a:txBody>
                  <a:tcPr marL="57140" marR="5714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AU" sz="1000" b="1" i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Sedating: </a:t>
                      </a:r>
                      <a:r>
                        <a:rPr lang="en-AU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cyproheptadine; promethazine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AU" sz="1000" b="1" i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Less sedating: </a:t>
                      </a:r>
                      <a:r>
                        <a:rPr lang="en-AU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cetirizine; fexofenadine; loratadine</a:t>
                      </a:r>
                    </a:p>
                  </a:txBody>
                  <a:tcPr marL="57140" marR="5714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772191730"/>
                  </a:ext>
                </a:extLst>
              </a:tr>
              <a:tr h="5796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AU" sz="1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Urinary anticholinergics</a:t>
                      </a:r>
                    </a:p>
                  </a:txBody>
                  <a:tcPr marL="57140" marR="5714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AU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oxybutynin</a:t>
                      </a:r>
                    </a:p>
                  </a:txBody>
                  <a:tcPr marL="57140" marR="57140" marT="0" marB="0" anchor="ctr"/>
                </a:tc>
                <a:extLst>
                  <a:ext uri="{0D108BD9-81ED-4DB2-BD59-A6C34878D82A}">
                    <a16:rowId xmlns:a16="http://schemas.microsoft.com/office/drawing/2014/main" val="948171940"/>
                  </a:ext>
                </a:extLst>
              </a:tr>
              <a:tr h="5684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AU" sz="1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Drugs for Parkinson’s</a:t>
                      </a:r>
                    </a:p>
                  </a:txBody>
                  <a:tcPr marL="57140" marR="5714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AU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amantadine; benztropine; entacapone; levodopa/carbidopa</a:t>
                      </a:r>
                    </a:p>
                  </a:txBody>
                  <a:tcPr marL="57140" marR="57140" marT="0" marB="0" anchor="ctr"/>
                </a:tc>
                <a:extLst>
                  <a:ext uri="{0D108BD9-81ED-4DB2-BD59-A6C34878D82A}">
                    <a16:rowId xmlns:a16="http://schemas.microsoft.com/office/drawing/2014/main" val="523392461"/>
                  </a:ext>
                </a:extLst>
              </a:tr>
              <a:tr h="10140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AU" sz="1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Gastrointestinal drugs</a:t>
                      </a:r>
                    </a:p>
                  </a:txBody>
                  <a:tcPr marL="57140" marR="5714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AU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domperidone; loperamide; metoclopramide</a:t>
                      </a:r>
                    </a:p>
                  </a:txBody>
                  <a:tcPr marL="57140" marR="57140" marT="0" marB="0" anchor="ctr"/>
                </a:tc>
                <a:extLst>
                  <a:ext uri="{0D108BD9-81ED-4DB2-BD59-A6C34878D82A}">
                    <a16:rowId xmlns:a16="http://schemas.microsoft.com/office/drawing/2014/main" val="97013187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E2B1BB5E-63E9-0F4B-AD43-7468B2A390BF}"/>
              </a:ext>
            </a:extLst>
          </p:cNvPr>
          <p:cNvSpPr/>
          <p:nvPr/>
        </p:nvSpPr>
        <p:spPr>
          <a:xfrm>
            <a:off x="443185" y="4620348"/>
            <a:ext cx="9165885" cy="368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</a:pPr>
            <a:r>
              <a:rPr lang="en-AU" sz="7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List is not exhaustive</a:t>
            </a: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</a:pPr>
            <a:r>
              <a:rPr lang="en-AU" sz="7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SNRI = serotonin and noradrenaline reuptake inhibitor; SSRI = selective serotonin reuptake inhibitor; TCA = tricyclic antidepressant</a:t>
            </a:r>
          </a:p>
        </p:txBody>
      </p:sp>
    </p:spTree>
    <p:extLst>
      <p:ext uri="{BB962C8B-B14F-4D97-AF65-F5344CB8AC3E}">
        <p14:creationId xmlns:p14="http://schemas.microsoft.com/office/powerpoint/2010/main" val="265289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C9F8A-43D4-304B-8849-130DB15A1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227282"/>
            <a:ext cx="8064500" cy="907785"/>
          </a:xfrm>
        </p:spPr>
        <p:txBody>
          <a:bodyPr/>
          <a:lstStyle/>
          <a:p>
            <a:r>
              <a:rPr lang="en-US"/>
              <a:t>How would you assess</a:t>
            </a:r>
            <a:br>
              <a:rPr lang="en-US"/>
            </a:br>
            <a:r>
              <a:rPr lang="en-US"/>
              <a:t>anticholinergic burden?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C25824-D619-4DE4-B86B-BFC90BB7515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016C45-3B64-0F4B-A341-B44AD442AA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244" y="1584251"/>
            <a:ext cx="3108325" cy="28387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29AEFC4-E4F7-2A46-A93B-E0722FAB21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0488" y="1584252"/>
            <a:ext cx="816899" cy="2838725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9F6DA7C-9775-5B41-8B00-088192D0061A}"/>
              </a:ext>
            </a:extLst>
          </p:cNvPr>
          <p:cNvSpPr txBox="1">
            <a:spLocks/>
          </p:cNvSpPr>
          <p:nvPr/>
        </p:nvSpPr>
        <p:spPr>
          <a:xfrm>
            <a:off x="5633657" y="1668356"/>
            <a:ext cx="3779045" cy="747851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0" indent="0" algn="l" defTabSz="507995" rtl="0" eaLnBrk="1" fontAlgn="base" hangingPunct="1">
              <a:spcBef>
                <a:spcPts val="1500"/>
              </a:spcBef>
              <a:spcAft>
                <a:spcPts val="0"/>
              </a:spcAft>
              <a:buFont typeface="Calibri" panose="020F0502020204030204" pitchFamily="34" charset="0"/>
              <a:buChar char="​"/>
              <a:defRPr sz="22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1pPr>
            <a:lvl2pPr marL="269875" indent="-269875" algn="l" defTabSz="507995" rtl="0" eaLnBrk="1" fontAlgn="base" hangingPunct="1">
              <a:spcBef>
                <a:spcPts val="1500"/>
              </a:spcBef>
              <a:spcAft>
                <a:spcPts val="0"/>
              </a:spcAft>
              <a:buSzPct val="80000"/>
              <a:buFontTx/>
              <a:buBlip>
                <a:blip r:embed="rId5"/>
              </a:buBlip>
              <a:defRPr sz="22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2pPr>
            <a:lvl3pPr marL="539750" indent="-269875" algn="l" defTabSz="507995" rtl="0" eaLnBrk="1" fontAlgn="base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"/>
              <a:defRPr sz="18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3pPr>
            <a:lvl4pPr marL="809625" indent="-274638" algn="l" defTabSz="507995" rtl="0" eaLnBrk="1" fontAlgn="base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4pPr>
            <a:lvl5pPr marL="1079500" indent="-271463" algn="l" defTabSz="689674" rtl="0" eaLnBrk="1" fontAlgn="base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5pPr>
            <a:lvl6pPr marL="2793972" indent="-253997" algn="l" defTabSz="507995" rtl="0" eaLnBrk="1" latinLnBrk="0" hangingPunct="1">
              <a:spcBef>
                <a:spcPct val="20000"/>
              </a:spcBef>
              <a:buFont typeface="Arial"/>
              <a:buChar char="•"/>
              <a:defRPr sz="22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01967" indent="-253997" algn="l" defTabSz="507995" rtl="0" eaLnBrk="1" latinLnBrk="0" hangingPunct="1">
              <a:spcBef>
                <a:spcPct val="20000"/>
              </a:spcBef>
              <a:buFont typeface="Arial"/>
              <a:buChar char="•"/>
              <a:defRPr sz="22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9962" indent="-253997" algn="l" defTabSz="507995" rtl="0" eaLnBrk="1" latinLnBrk="0" hangingPunct="1">
              <a:spcBef>
                <a:spcPct val="20000"/>
              </a:spcBef>
              <a:buFont typeface="Arial"/>
              <a:buChar char="•"/>
              <a:defRPr sz="22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17957" indent="-253997" algn="l" defTabSz="507995" rtl="0" eaLnBrk="1" latinLnBrk="0" hangingPunct="1">
              <a:spcBef>
                <a:spcPct val="20000"/>
              </a:spcBef>
              <a:buFont typeface="Arial"/>
              <a:buChar char="•"/>
              <a:defRPr sz="22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en-AU" b="1" baseline="30000"/>
              <a:t>Health checks</a:t>
            </a:r>
          </a:p>
          <a:p>
            <a:pPr marL="0" lvl="1" indent="0">
              <a:buNone/>
            </a:pPr>
            <a:r>
              <a:rPr lang="en-AU" baseline="30000"/>
              <a:t>Comprehensive medical assessment (CMA), case conference, routine assessments, GP consults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BD978A7-E83E-DA41-ABF1-2BACED395246}"/>
              </a:ext>
            </a:extLst>
          </p:cNvPr>
          <p:cNvSpPr txBox="1">
            <a:spLocks/>
          </p:cNvSpPr>
          <p:nvPr/>
        </p:nvSpPr>
        <p:spPr>
          <a:xfrm>
            <a:off x="5633657" y="2686221"/>
            <a:ext cx="3779045" cy="7478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507995" rtl="0" eaLnBrk="1" fontAlgn="base" hangingPunct="1">
              <a:spcBef>
                <a:spcPts val="1500"/>
              </a:spcBef>
              <a:spcAft>
                <a:spcPts val="0"/>
              </a:spcAft>
              <a:buFont typeface="Calibri" panose="020F0502020204030204" pitchFamily="34" charset="0"/>
              <a:buChar char="​"/>
              <a:defRPr sz="22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1pPr>
            <a:lvl2pPr marL="269875" indent="-269875" algn="l" defTabSz="507995" rtl="0" eaLnBrk="1" fontAlgn="base" hangingPunct="1">
              <a:spcBef>
                <a:spcPts val="1500"/>
              </a:spcBef>
              <a:spcAft>
                <a:spcPts val="0"/>
              </a:spcAft>
              <a:buSzPct val="80000"/>
              <a:buFontTx/>
              <a:buBlip>
                <a:blip r:embed="rId5"/>
              </a:buBlip>
              <a:defRPr sz="22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2pPr>
            <a:lvl3pPr marL="539750" indent="-269875" algn="l" defTabSz="507995" rtl="0" eaLnBrk="1" fontAlgn="base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"/>
              <a:defRPr sz="18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3pPr>
            <a:lvl4pPr marL="809625" indent="-274638" algn="l" defTabSz="507995" rtl="0" eaLnBrk="1" fontAlgn="base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4pPr>
            <a:lvl5pPr marL="1079500" indent="-271463" algn="l" defTabSz="689674" rtl="0" eaLnBrk="1" fontAlgn="base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5pPr>
            <a:lvl6pPr marL="2793972" indent="-253997" algn="l" defTabSz="507995" rtl="0" eaLnBrk="1" latinLnBrk="0" hangingPunct="1">
              <a:spcBef>
                <a:spcPct val="20000"/>
              </a:spcBef>
              <a:buFont typeface="Arial"/>
              <a:buChar char="•"/>
              <a:defRPr sz="22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01967" indent="-253997" algn="l" defTabSz="507995" rtl="0" eaLnBrk="1" latinLnBrk="0" hangingPunct="1">
              <a:spcBef>
                <a:spcPct val="20000"/>
              </a:spcBef>
              <a:buFont typeface="Arial"/>
              <a:buChar char="•"/>
              <a:defRPr sz="22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9962" indent="-253997" algn="l" defTabSz="507995" rtl="0" eaLnBrk="1" latinLnBrk="0" hangingPunct="1">
              <a:spcBef>
                <a:spcPct val="20000"/>
              </a:spcBef>
              <a:buFont typeface="Arial"/>
              <a:buChar char="•"/>
              <a:defRPr sz="22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17957" indent="-253997" algn="l" defTabSz="507995" rtl="0" eaLnBrk="1" latinLnBrk="0" hangingPunct="1">
              <a:spcBef>
                <a:spcPct val="20000"/>
              </a:spcBef>
              <a:buFont typeface="Arial"/>
              <a:buChar char="•"/>
              <a:defRPr sz="22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en-AU" sz="1900" b="1" baseline="30000"/>
              <a:t>Validated assessment tools</a:t>
            </a:r>
          </a:p>
          <a:p>
            <a:pPr marL="0" lvl="1" indent="0">
              <a:buNone/>
            </a:pPr>
            <a:r>
              <a:rPr lang="en-AU" sz="1900" baseline="30000" err="1"/>
              <a:t>Eg</a:t>
            </a:r>
            <a:r>
              <a:rPr lang="en-AU" sz="1900" baseline="30000"/>
              <a:t>, Drug Burden Index (DBI) Calculator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E3E9030-7FC7-9249-AD1E-ABC65A258589}"/>
              </a:ext>
            </a:extLst>
          </p:cNvPr>
          <p:cNvSpPr txBox="1">
            <a:spLocks/>
          </p:cNvSpPr>
          <p:nvPr/>
        </p:nvSpPr>
        <p:spPr>
          <a:xfrm>
            <a:off x="5633657" y="3673350"/>
            <a:ext cx="4080671" cy="74785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507995" rtl="0" eaLnBrk="1" fontAlgn="base" hangingPunct="1">
              <a:spcBef>
                <a:spcPts val="1500"/>
              </a:spcBef>
              <a:spcAft>
                <a:spcPts val="0"/>
              </a:spcAft>
              <a:buFont typeface="Calibri" panose="020F0502020204030204" pitchFamily="34" charset="0"/>
              <a:buChar char="​"/>
              <a:defRPr sz="22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1pPr>
            <a:lvl2pPr marL="269875" indent="-269875" algn="l" defTabSz="507995" rtl="0" eaLnBrk="1" fontAlgn="base" hangingPunct="1">
              <a:spcBef>
                <a:spcPts val="1500"/>
              </a:spcBef>
              <a:spcAft>
                <a:spcPts val="0"/>
              </a:spcAft>
              <a:buSzPct val="80000"/>
              <a:buFontTx/>
              <a:buBlip>
                <a:blip r:embed="rId5"/>
              </a:buBlip>
              <a:defRPr sz="22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2pPr>
            <a:lvl3pPr marL="539750" indent="-269875" algn="l" defTabSz="507995" rtl="0" eaLnBrk="1" fontAlgn="base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"/>
              <a:defRPr sz="18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3pPr>
            <a:lvl4pPr marL="809625" indent="-274638" algn="l" defTabSz="507995" rtl="0" eaLnBrk="1" fontAlgn="base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4pPr>
            <a:lvl5pPr marL="1079500" indent="-271463" algn="l" defTabSz="689674" rtl="0" eaLnBrk="1" fontAlgn="base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5pPr>
            <a:lvl6pPr marL="2793972" indent="-253997" algn="l" defTabSz="507995" rtl="0" eaLnBrk="1" latinLnBrk="0" hangingPunct="1">
              <a:spcBef>
                <a:spcPct val="20000"/>
              </a:spcBef>
              <a:buFont typeface="Arial"/>
              <a:buChar char="•"/>
              <a:defRPr sz="22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01967" indent="-253997" algn="l" defTabSz="507995" rtl="0" eaLnBrk="1" latinLnBrk="0" hangingPunct="1">
              <a:spcBef>
                <a:spcPct val="20000"/>
              </a:spcBef>
              <a:buFont typeface="Arial"/>
              <a:buChar char="•"/>
              <a:defRPr sz="22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9962" indent="-253997" algn="l" defTabSz="507995" rtl="0" eaLnBrk="1" latinLnBrk="0" hangingPunct="1">
              <a:spcBef>
                <a:spcPct val="20000"/>
              </a:spcBef>
              <a:buFont typeface="Arial"/>
              <a:buChar char="•"/>
              <a:defRPr sz="22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17957" indent="-253997" algn="l" defTabSz="507995" rtl="0" eaLnBrk="1" latinLnBrk="0" hangingPunct="1">
              <a:spcBef>
                <a:spcPct val="20000"/>
              </a:spcBef>
              <a:buFont typeface="Arial"/>
              <a:buChar char="•"/>
              <a:defRPr sz="22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en-AU" sz="1900" b="1" baseline="30000" dirty="0"/>
              <a:t>Medication management reviews</a:t>
            </a:r>
          </a:p>
          <a:p>
            <a:pPr marL="0" lvl="1" indent="0">
              <a:buNone/>
            </a:pPr>
            <a:r>
              <a:rPr lang="en-AU" sz="1900" baseline="30000" dirty="0"/>
              <a:t>Residential Medication Management Review (RMMR), medication chart review</a:t>
            </a:r>
          </a:p>
        </p:txBody>
      </p:sp>
    </p:spTree>
    <p:extLst>
      <p:ext uri="{BB962C8B-B14F-4D97-AF65-F5344CB8AC3E}">
        <p14:creationId xmlns:p14="http://schemas.microsoft.com/office/powerpoint/2010/main" val="1060317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46" b="21046"/>
          <a:stretch/>
        </p:blipFill>
        <p:spPr>
          <a:xfrm>
            <a:off x="0" y="0"/>
            <a:ext cx="10160000" cy="3923881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582B274-DEC7-40A9-9D93-7B4ADABB5E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Anticholinergic burden:</a:t>
            </a:r>
          </a:p>
          <a:p>
            <a:r>
              <a:rPr lang="en-US" dirty="0"/>
              <a:t>a person-</a:t>
            </a:r>
            <a:r>
              <a:rPr lang="en-US" dirty="0" err="1"/>
              <a:t>centred</a:t>
            </a:r>
            <a:r>
              <a:rPr lang="en-US" dirty="0"/>
              <a:t> approach</a:t>
            </a:r>
          </a:p>
        </p:txBody>
      </p:sp>
    </p:spTree>
    <p:extLst>
      <p:ext uri="{BB962C8B-B14F-4D97-AF65-F5344CB8AC3E}">
        <p14:creationId xmlns:p14="http://schemas.microsoft.com/office/powerpoint/2010/main" val="1711047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98A0D-FD3D-B84B-9855-8AFB1155F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227282"/>
            <a:ext cx="8064500" cy="907785"/>
          </a:xfrm>
        </p:spPr>
        <p:txBody>
          <a:bodyPr/>
          <a:lstStyle/>
          <a:p>
            <a:r>
              <a:rPr lang="en-US" dirty="0"/>
              <a:t>Person-</a:t>
            </a:r>
            <a:r>
              <a:rPr lang="en-US" dirty="0" err="1"/>
              <a:t>centred</a:t>
            </a:r>
            <a:r>
              <a:rPr lang="en-US" dirty="0"/>
              <a:t> care for older people</a:t>
            </a:r>
            <a:r>
              <a:rPr lang="en-US" baseline="30000" dirty="0"/>
              <a:t>1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E23AB71-5D6C-4A71-9E8A-A12E8C85B7B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504825" y="5107460"/>
            <a:ext cx="7288170" cy="438579"/>
          </a:xfrm>
        </p:spPr>
        <p:txBody>
          <a:bodyPr/>
          <a:lstStyle/>
          <a:p>
            <a:r>
              <a:rPr lang="en-AU"/>
              <a:t>1 Institute for Healthcare Improvement. Age-friendly health systems: Guide to using the 4Ms in the care of older adults. USA: IHI, 2020.</a:t>
            </a:r>
          </a:p>
          <a:p>
            <a:r>
              <a:rPr lang="en-AU"/>
              <a:t>2 Verdoorn S, et al. </a:t>
            </a:r>
            <a:r>
              <a:rPr lang="en-AU" err="1"/>
              <a:t>PLoS</a:t>
            </a:r>
            <a:r>
              <a:rPr lang="en-AU"/>
              <a:t> Med 2019; 16:e1002798</a:t>
            </a:r>
          </a:p>
          <a:p>
            <a:r>
              <a:rPr lang="en-AU"/>
              <a:t>3 Australian Commission on Safety and Quality in Health Care: Implementing the comprehensive care standard: identifying goals of care. </a:t>
            </a:r>
            <a:br>
              <a:rPr lang="en-AU"/>
            </a:br>
            <a:r>
              <a:rPr lang="en-AU"/>
              <a:t>Sydney: ACSQHC, 2019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1AD7BDC7-7C9F-6740-8DE7-D5F97D43A6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6174046"/>
              </p:ext>
            </p:extLst>
          </p:nvPr>
        </p:nvGraphicFramePr>
        <p:xfrm>
          <a:off x="511282" y="1273175"/>
          <a:ext cx="9147068" cy="3634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7" name="Picture 16">
            <a:extLst>
              <a:ext uri="{FF2B5EF4-FFF2-40B4-BE49-F238E27FC236}">
                <a16:creationId xmlns:a16="http://schemas.microsoft.com/office/drawing/2014/main" id="{66B91D8D-20B6-DC45-9105-063F9D0318E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24807" y="1843882"/>
            <a:ext cx="546893" cy="53513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8648757-4ED6-B347-B65E-9C0ECB1C8E7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06553" y="1781970"/>
            <a:ext cx="546893" cy="53513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ADAC095-3A5F-574C-AA87-B4BD9AA1815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88299" y="1802680"/>
            <a:ext cx="546892" cy="53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179613"/>
      </p:ext>
    </p:extLst>
  </p:cSld>
  <p:clrMapOvr>
    <a:masterClrMapping/>
  </p:clrMapOvr>
</p:sld>
</file>

<file path=ppt/theme/theme1.xml><?xml version="1.0" encoding="utf-8"?>
<a:theme xmlns:a="http://schemas.openxmlformats.org/drawingml/2006/main" name="NPS_template_theme2">
  <a:themeElements>
    <a:clrScheme name="NPS MedicineWise">
      <a:dk1>
        <a:srgbClr val="000000"/>
      </a:dk1>
      <a:lt1>
        <a:srgbClr val="FFFFFF"/>
      </a:lt1>
      <a:dk2>
        <a:srgbClr val="00326C"/>
      </a:dk2>
      <a:lt2>
        <a:srgbClr val="F7B71E"/>
      </a:lt2>
      <a:accent1>
        <a:srgbClr val="401E6C"/>
      </a:accent1>
      <a:accent2>
        <a:srgbClr val="F47B28"/>
      </a:accent2>
      <a:accent3>
        <a:srgbClr val="81BD41"/>
      </a:accent3>
      <a:accent4>
        <a:srgbClr val="00326C"/>
      </a:accent4>
      <a:accent5>
        <a:srgbClr val="00AEEF"/>
      </a:accent5>
      <a:accent6>
        <a:srgbClr val="D73347"/>
      </a:accent6>
      <a:hlink>
        <a:srgbClr val="0000FF"/>
      </a:hlink>
      <a:folHlink>
        <a:srgbClr val="800080"/>
      </a:folHlink>
    </a:clrScheme>
    <a:fontScheme name="NPS MedicineWisa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28575" cap="sq">
          <a:miter lim="800000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PS MedicineWise.potx" id="{538491C8-2764-4D34-B2A8-3AE8D8C1305C}" vid="{BA343696-1309-4589-8B16-4576913AD1D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81348d9c-1cc5-4b3b-8e15-6dd12d470b88">
      <Terms xmlns="http://schemas.microsoft.com/office/infopath/2007/PartnerControls"/>
    </TaxKeywordTaxHTField>
    <TaxCatchAll xmlns="81348d9c-1cc5-4b3b-8e15-6dd12d470b88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PowerPoint" ma:contentTypeID="0x01010081989C2BD4E57C4CBCC679DFC77B692A03007D19192B1E8358429C8DCAB6CF3E03BE" ma:contentTypeVersion="0" ma:contentTypeDescription="" ma:contentTypeScope="" ma:versionID="c13bb8aaf31a13559acf7add38918c1f">
  <xsd:schema xmlns:xsd="http://www.w3.org/2001/XMLSchema" xmlns:xs="http://www.w3.org/2001/XMLSchema" xmlns:p="http://schemas.microsoft.com/office/2006/metadata/properties" xmlns:ns3="81348d9c-1cc5-4b3b-8e15-6dd12d470b88" targetNamespace="http://schemas.microsoft.com/office/2006/metadata/properties" ma:root="true" ma:fieldsID="6c5ab769689836734252392b3bbc3faf" ns3:_="">
    <xsd:import namespace="81348d9c-1cc5-4b3b-8e15-6dd12d470b88"/>
    <xsd:element name="properties">
      <xsd:complexType>
        <xsd:sequence>
          <xsd:element name="documentManagement">
            <xsd:complexType>
              <xsd:all>
                <xsd:element ref="ns3:TaxKeywordTaxHTField" minOccurs="0"/>
                <xsd:element ref="ns3:TaxCatchAll" minOccurs="0"/>
                <xsd:element ref="ns3:TaxCatchAllLabe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348d9c-1cc5-4b3b-8e15-6dd12d470b88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9" nillable="true" ma:taxonomy="true" ma:internalName="TaxKeywordTaxHTField" ma:taxonomyFieldName="TaxKeyword" ma:displayName="Enterprise Keywords" ma:fieldId="{23f27201-bee3-471e-b2e7-b64fd8b7ca38}" ma:taxonomyMulti="true" ma:sspId="afef6c28-b4e4-441e-a1b8-fd823a81cf5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fefef506-6a88-44c1-a29d-b2d983ca1247}" ma:internalName="TaxCatchAll" ma:showField="CatchAllData" ma:web="81348d9c-1cc5-4b3b-8e15-6dd12d470b8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onomy Catch All Column1" ma:hidden="true" ma:list="{fefef506-6a88-44c1-a29d-b2d983ca1247}" ma:internalName="TaxCatchAllLabel" ma:readOnly="true" ma:showField="CatchAllDataLabel" ma:web="81348d9c-1cc5-4b3b-8e15-6dd12d470b8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8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8EC93E8-5DF8-460C-91DA-7481E42CEDF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DE7F639-78A6-4237-94F3-1BC8B6D2B200}">
  <ds:schemaRefs>
    <ds:schemaRef ds:uri="http://purl.org/dc/terms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81348d9c-1cc5-4b3b-8e15-6dd12d470b88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772C9A0-9B36-4EAD-974C-2199302FE86B}">
  <ds:schemaRefs>
    <ds:schemaRef ds:uri="81348d9c-1cc5-4b3b-8e15-6dd12d470b8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1977</Words>
  <Application>Microsoft Office PowerPoint</Application>
  <PresentationFormat>Custom</PresentationFormat>
  <Paragraphs>307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Wingdings 2</vt:lpstr>
      <vt:lpstr>NPS_template_theme2</vt:lpstr>
      <vt:lpstr>Anticholinergic burden program</vt:lpstr>
      <vt:lpstr>PowerPoint Presentation</vt:lpstr>
      <vt:lpstr>Anticholinergic burden: an important QUM issue</vt:lpstr>
      <vt:lpstr>Compounding effects of anticholinergic and sedative medicines</vt:lpstr>
      <vt:lpstr>Anticholinergic effects  and potential outcomes</vt:lpstr>
      <vt:lpstr>Examples of medicines with  anticholinergic effects1,2</vt:lpstr>
      <vt:lpstr>How would you assess anticholinergic burden?</vt:lpstr>
      <vt:lpstr>PowerPoint Presentation</vt:lpstr>
      <vt:lpstr>Person-centred care for older people1</vt:lpstr>
      <vt:lpstr>Multidisciplinary opportunities</vt:lpstr>
      <vt:lpstr>PowerPoint Presentation</vt:lpstr>
      <vt:lpstr>Management guidance1–3</vt:lpstr>
      <vt:lpstr>Management guidance1–3 </vt:lpstr>
      <vt:lpstr>Management guidance1–3</vt:lpstr>
      <vt:lpstr>Monitoring withdrawal effects when deprescribing1</vt:lpstr>
      <vt:lpstr>Managing anticholinergic side effects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NPS MedicineWise</dc:title>
  <dc:creator>Jason Vuong</dc:creator>
  <cp:lastModifiedBy>Jane Allman</cp:lastModifiedBy>
  <cp:revision>3</cp:revision>
  <dcterms:created xsi:type="dcterms:W3CDTF">2020-03-08T01:15:55Z</dcterms:created>
  <dcterms:modified xsi:type="dcterms:W3CDTF">2022-10-18T02:28:48Z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0x01010081989C2BD4E57C4CBCC679DFC77B692A03007D19192B1E8358429C8DCAB6CF3E03BE</vt:lpwstr>
  </property>
  <property fmtid="{D5CDD505-2E9C-101B-9397-08002B2CF9AE}" pid="3" name="f8943191780d475987777758a28d909c">
    <vt:lpwstr/>
  </property>
  <property fmtid="{D5CDD505-2E9C-101B-9397-08002B2CF9AE}" pid="4" name="TaxKeyword">
    <vt:lpwstr/>
  </property>
  <property fmtid="{D5CDD505-2E9C-101B-9397-08002B2CF9AE}" pid="5" name="OutputType">
    <vt:lpwstr/>
  </property>
  <property fmtid="{D5CDD505-2E9C-101B-9397-08002B2CF9AE}" pid="6" name="MedicalTopic">
    <vt:lpwstr/>
  </property>
  <property fmtid="{D5CDD505-2E9C-101B-9397-08002B2CF9AE}" pid="7" name="fa6c1b8b0cc2431d9705c8a16216ef94">
    <vt:lpwstr/>
  </property>
  <property fmtid="{D5CDD505-2E9C-101B-9397-08002B2CF9AE}" pid="8" name="ae87646631494269b32b7096ed1c6c63">
    <vt:lpwstr/>
  </property>
  <property fmtid="{D5CDD505-2E9C-101B-9397-08002B2CF9AE}" pid="9" name="Audience1">
    <vt:lpwstr/>
  </property>
</Properties>
</file>